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7" r:id="rId3"/>
    <p:sldId id="258" r:id="rId4"/>
    <p:sldId id="260" r:id="rId5"/>
    <p:sldId id="271" r:id="rId6"/>
    <p:sldId id="270" r:id="rId7"/>
    <p:sldId id="272" r:id="rId8"/>
    <p:sldId id="273" r:id="rId9"/>
    <p:sldId id="274" r:id="rId10"/>
    <p:sldId id="261" r:id="rId11"/>
    <p:sldId id="263" r:id="rId12"/>
    <p:sldId id="262" r:id="rId13"/>
    <p:sldId id="264" r:id="rId14"/>
    <p:sldId id="269"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F6FC6"/>
    <a:srgbClr val="AC1814"/>
    <a:srgbClr val="9B4419"/>
    <a:srgbClr val="F5F5F5"/>
    <a:srgbClr val="FBFBFB"/>
    <a:srgbClr val="F3F3F3"/>
    <a:srgbClr val="D25500"/>
    <a:srgbClr val="FFFFFF"/>
    <a:srgbClr val="015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125" autoAdjust="0"/>
  </p:normalViewPr>
  <p:slideViewPr>
    <p:cSldViewPr snapToGrid="0">
      <p:cViewPr varScale="1">
        <p:scale>
          <a:sx n="64" d="100"/>
          <a:sy n="64" d="100"/>
        </p:scale>
        <p:origin x="48" y="-4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11488-E1FF-4199-B59D-D569342E0E1B}"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US"/>
        </a:p>
      </dgm:t>
    </dgm:pt>
    <dgm:pt modelId="{E677FA2D-E4CA-45B7-82A0-2D0A24B4326B}">
      <dgm:prSet phldrT="[Text]"/>
      <dgm:spPr/>
      <dgm:t>
        <a:bodyPr/>
        <a:lstStyle/>
        <a:p>
          <a:r>
            <a:rPr lang="en-US" dirty="0" smtClean="0"/>
            <a:t>High School VS. College</a:t>
          </a:r>
          <a:endParaRPr lang="en-US" dirty="0"/>
        </a:p>
      </dgm:t>
    </dgm:pt>
    <dgm:pt modelId="{09D97A36-3393-4A87-BC0C-A8D540052552}" type="parTrans" cxnId="{DF96C3D2-84B2-4C64-9E16-9A667A263B8D}">
      <dgm:prSet/>
      <dgm:spPr/>
      <dgm:t>
        <a:bodyPr/>
        <a:lstStyle/>
        <a:p>
          <a:endParaRPr lang="en-US"/>
        </a:p>
      </dgm:t>
    </dgm:pt>
    <dgm:pt modelId="{488E40F5-1283-4133-825F-B4734A3C9A34}" type="sibTrans" cxnId="{DF96C3D2-84B2-4C64-9E16-9A667A263B8D}">
      <dgm:prSet/>
      <dgm:spPr/>
      <dgm:t>
        <a:bodyPr/>
        <a:lstStyle/>
        <a:p>
          <a:endParaRPr lang="en-US"/>
        </a:p>
      </dgm:t>
    </dgm:pt>
    <dgm:pt modelId="{41B322E8-5AEA-4C1E-A620-F78A5F366DF3}">
      <dgm:prSet phldrT="[Text]"/>
      <dgm:spPr>
        <a:solidFill>
          <a:srgbClr val="9B4419"/>
        </a:solidFill>
        <a:ln>
          <a:solidFill>
            <a:schemeClr val="bg1"/>
          </a:solidFill>
        </a:ln>
      </dgm:spPr>
      <dgm:t>
        <a:bodyPr/>
        <a:lstStyle/>
        <a:p>
          <a:r>
            <a:rPr lang="en-US" dirty="0" smtClean="0"/>
            <a:t>Financial Aid</a:t>
          </a:r>
          <a:endParaRPr lang="en-US" dirty="0"/>
        </a:p>
      </dgm:t>
    </dgm:pt>
    <dgm:pt modelId="{FD9BCF94-1A95-43D4-A8AA-E7397D849811}" type="parTrans" cxnId="{76E47538-E980-4854-9935-F463578DAC6B}">
      <dgm:prSet/>
      <dgm:spPr/>
      <dgm:t>
        <a:bodyPr/>
        <a:lstStyle/>
        <a:p>
          <a:endParaRPr lang="en-US"/>
        </a:p>
      </dgm:t>
    </dgm:pt>
    <dgm:pt modelId="{DE9D58A2-1CAD-4DFA-BEAD-4B1ACEDF8087}" type="sibTrans" cxnId="{76E47538-E980-4854-9935-F463578DAC6B}">
      <dgm:prSet/>
      <dgm:spPr>
        <a:ln>
          <a:solidFill>
            <a:srgbClr val="0F6FC6"/>
          </a:solidFill>
        </a:ln>
      </dgm:spPr>
      <dgm:t>
        <a:bodyPr/>
        <a:lstStyle/>
        <a:p>
          <a:endParaRPr lang="en-US"/>
        </a:p>
      </dgm:t>
    </dgm:pt>
    <dgm:pt modelId="{F5840C08-29C5-4FE2-8335-A72E3B7DBCEA}">
      <dgm:prSet phldrT="[Text]"/>
      <dgm:spPr/>
      <dgm:t>
        <a:bodyPr/>
        <a:lstStyle/>
        <a:p>
          <a:r>
            <a:rPr lang="en-US" dirty="0" smtClean="0"/>
            <a:t>Post-Secondary</a:t>
          </a:r>
        </a:p>
        <a:p>
          <a:r>
            <a:rPr lang="en-US" dirty="0" smtClean="0"/>
            <a:t>Education</a:t>
          </a:r>
          <a:endParaRPr lang="en-US" dirty="0"/>
        </a:p>
      </dgm:t>
    </dgm:pt>
    <dgm:pt modelId="{08741846-3FA8-42A7-A3CA-D9CF50055C49}" type="parTrans" cxnId="{B745F97C-0E3A-48A1-91D1-92B2B0CB22D5}">
      <dgm:prSet/>
      <dgm:spPr/>
      <dgm:t>
        <a:bodyPr/>
        <a:lstStyle/>
        <a:p>
          <a:endParaRPr lang="en-US"/>
        </a:p>
      </dgm:t>
    </dgm:pt>
    <dgm:pt modelId="{3AC35663-4E0E-49C2-847A-4FE7F1511BA6}" type="sibTrans" cxnId="{B745F97C-0E3A-48A1-91D1-92B2B0CB22D5}">
      <dgm:prSet/>
      <dgm:spPr/>
      <dgm:t>
        <a:bodyPr/>
        <a:lstStyle/>
        <a:p>
          <a:endParaRPr lang="en-US"/>
        </a:p>
      </dgm:t>
    </dgm:pt>
    <dgm:pt modelId="{1B74A867-584B-4B54-AA65-D91851FEF523}" type="pres">
      <dgm:prSet presAssocID="{55311488-E1FF-4199-B59D-D569342E0E1B}" presName="Name0" presStyleCnt="0">
        <dgm:presLayoutVars>
          <dgm:chMax val="21"/>
          <dgm:chPref val="21"/>
        </dgm:presLayoutVars>
      </dgm:prSet>
      <dgm:spPr/>
      <dgm:t>
        <a:bodyPr/>
        <a:lstStyle/>
        <a:p>
          <a:endParaRPr lang="en-US"/>
        </a:p>
      </dgm:t>
    </dgm:pt>
    <dgm:pt modelId="{DBC96D56-B306-49F2-A801-14FDB682326A}" type="pres">
      <dgm:prSet presAssocID="{E677FA2D-E4CA-45B7-82A0-2D0A24B4326B}" presName="text1" presStyleCnt="0"/>
      <dgm:spPr/>
    </dgm:pt>
    <dgm:pt modelId="{C7E8506E-0306-4281-929F-84D7E81ED939}" type="pres">
      <dgm:prSet presAssocID="{E677FA2D-E4CA-45B7-82A0-2D0A24B4326B}" presName="textRepeatNode" presStyleLbl="alignNode1" presStyleIdx="0" presStyleCnt="3">
        <dgm:presLayoutVars>
          <dgm:chMax val="0"/>
          <dgm:chPref val="0"/>
          <dgm:bulletEnabled val="1"/>
        </dgm:presLayoutVars>
      </dgm:prSet>
      <dgm:spPr/>
      <dgm:t>
        <a:bodyPr/>
        <a:lstStyle/>
        <a:p>
          <a:endParaRPr lang="en-US"/>
        </a:p>
      </dgm:t>
    </dgm:pt>
    <dgm:pt modelId="{1241C7D9-E569-44C5-9682-542FFF7BF832}" type="pres">
      <dgm:prSet presAssocID="{E677FA2D-E4CA-45B7-82A0-2D0A24B4326B}" presName="textaccent1" presStyleCnt="0"/>
      <dgm:spPr/>
    </dgm:pt>
    <dgm:pt modelId="{892EDE6C-0253-483C-9D64-0F5FB1B95432}" type="pres">
      <dgm:prSet presAssocID="{E677FA2D-E4CA-45B7-82A0-2D0A24B4326B}" presName="accentRepeatNode" presStyleLbl="solidAlignAcc1" presStyleIdx="0" presStyleCnt="6"/>
      <dgm:spPr/>
    </dgm:pt>
    <dgm:pt modelId="{68674198-3404-491A-88F4-C09C27CFC44A}" type="pres">
      <dgm:prSet presAssocID="{488E40F5-1283-4133-825F-B4734A3C9A34}" presName="image1" presStyleCnt="0"/>
      <dgm:spPr/>
    </dgm:pt>
    <dgm:pt modelId="{6EFE2E8E-2673-4ECF-BA0C-C7FAA139C7C4}" type="pres">
      <dgm:prSet presAssocID="{488E40F5-1283-4133-825F-B4734A3C9A34}" presName="imageRepeatNode" presStyleLbl="alignAcc1" presStyleIdx="0" presStyleCnt="3"/>
      <dgm:spPr/>
      <dgm:t>
        <a:bodyPr/>
        <a:lstStyle/>
        <a:p>
          <a:endParaRPr lang="en-US"/>
        </a:p>
      </dgm:t>
    </dgm:pt>
    <dgm:pt modelId="{57B6B153-25B6-490C-AF21-B47E3092C33E}" type="pres">
      <dgm:prSet presAssocID="{488E40F5-1283-4133-825F-B4734A3C9A34}" presName="imageaccent1" presStyleCnt="0"/>
      <dgm:spPr/>
    </dgm:pt>
    <dgm:pt modelId="{1718C6B1-A67F-48D2-A7F7-57178915D92D}" type="pres">
      <dgm:prSet presAssocID="{488E40F5-1283-4133-825F-B4734A3C9A34}" presName="accentRepeatNode" presStyleLbl="solidAlignAcc1" presStyleIdx="1" presStyleCnt="6"/>
      <dgm:spPr/>
    </dgm:pt>
    <dgm:pt modelId="{FABB42B8-B2F0-450F-99B3-A280753BC28D}" type="pres">
      <dgm:prSet presAssocID="{41B322E8-5AEA-4C1E-A620-F78A5F366DF3}" presName="text2" presStyleCnt="0"/>
      <dgm:spPr/>
    </dgm:pt>
    <dgm:pt modelId="{5D9096E1-A30A-4029-AD4D-D62B02BC2E00}" type="pres">
      <dgm:prSet presAssocID="{41B322E8-5AEA-4C1E-A620-F78A5F366DF3}" presName="textRepeatNode" presStyleLbl="alignNode1" presStyleIdx="1" presStyleCnt="3">
        <dgm:presLayoutVars>
          <dgm:chMax val="0"/>
          <dgm:chPref val="0"/>
          <dgm:bulletEnabled val="1"/>
        </dgm:presLayoutVars>
      </dgm:prSet>
      <dgm:spPr/>
      <dgm:t>
        <a:bodyPr/>
        <a:lstStyle/>
        <a:p>
          <a:endParaRPr lang="en-US"/>
        </a:p>
      </dgm:t>
    </dgm:pt>
    <dgm:pt modelId="{C7C37343-CFA6-4F31-8DF0-CA23A844A368}" type="pres">
      <dgm:prSet presAssocID="{41B322E8-5AEA-4C1E-A620-F78A5F366DF3}" presName="textaccent2" presStyleCnt="0"/>
      <dgm:spPr/>
    </dgm:pt>
    <dgm:pt modelId="{17F3E3F3-27E3-4CDA-AD03-B93199BCE1D7}" type="pres">
      <dgm:prSet presAssocID="{41B322E8-5AEA-4C1E-A620-F78A5F366DF3}" presName="accentRepeatNode" presStyleLbl="solidAlignAcc1" presStyleIdx="2" presStyleCnt="6"/>
      <dgm:spPr/>
    </dgm:pt>
    <dgm:pt modelId="{B0ABABA5-9452-488C-A2EE-771D635D461A}" type="pres">
      <dgm:prSet presAssocID="{DE9D58A2-1CAD-4DFA-BEAD-4B1ACEDF8087}" presName="image2" presStyleCnt="0"/>
      <dgm:spPr/>
    </dgm:pt>
    <dgm:pt modelId="{04DD2CFF-9891-471F-9CBF-F8F7B489B126}" type="pres">
      <dgm:prSet presAssocID="{DE9D58A2-1CAD-4DFA-BEAD-4B1ACEDF8087}" presName="imageRepeatNode" presStyleLbl="alignAcc1" presStyleIdx="1" presStyleCnt="3"/>
      <dgm:spPr/>
      <dgm:t>
        <a:bodyPr/>
        <a:lstStyle/>
        <a:p>
          <a:endParaRPr lang="en-US"/>
        </a:p>
      </dgm:t>
    </dgm:pt>
    <dgm:pt modelId="{23002321-E4E6-4885-8D4C-69A25A9F73DB}" type="pres">
      <dgm:prSet presAssocID="{DE9D58A2-1CAD-4DFA-BEAD-4B1ACEDF8087}" presName="imageaccent2" presStyleCnt="0"/>
      <dgm:spPr/>
    </dgm:pt>
    <dgm:pt modelId="{B771E55F-6A1A-4001-A879-904E1CCF7624}" type="pres">
      <dgm:prSet presAssocID="{DE9D58A2-1CAD-4DFA-BEAD-4B1ACEDF8087}" presName="accentRepeatNode" presStyleLbl="solidAlignAcc1" presStyleIdx="3" presStyleCnt="6"/>
      <dgm:spPr/>
    </dgm:pt>
    <dgm:pt modelId="{53F56D48-18BC-44EE-AE31-8D530E991654}" type="pres">
      <dgm:prSet presAssocID="{F5840C08-29C5-4FE2-8335-A72E3B7DBCEA}" presName="text3" presStyleCnt="0"/>
      <dgm:spPr/>
    </dgm:pt>
    <dgm:pt modelId="{C530DA06-C359-4F90-943C-E8008EC9F525}" type="pres">
      <dgm:prSet presAssocID="{F5840C08-29C5-4FE2-8335-A72E3B7DBCEA}" presName="textRepeatNode" presStyleLbl="alignNode1" presStyleIdx="2" presStyleCnt="3">
        <dgm:presLayoutVars>
          <dgm:chMax val="0"/>
          <dgm:chPref val="0"/>
          <dgm:bulletEnabled val="1"/>
        </dgm:presLayoutVars>
      </dgm:prSet>
      <dgm:spPr/>
      <dgm:t>
        <a:bodyPr/>
        <a:lstStyle/>
        <a:p>
          <a:endParaRPr lang="en-US"/>
        </a:p>
      </dgm:t>
    </dgm:pt>
    <dgm:pt modelId="{635E7EA9-E05A-4F61-ACE4-B3562B27AD0A}" type="pres">
      <dgm:prSet presAssocID="{F5840C08-29C5-4FE2-8335-A72E3B7DBCEA}" presName="textaccent3" presStyleCnt="0"/>
      <dgm:spPr/>
    </dgm:pt>
    <dgm:pt modelId="{E5BB5906-2712-4FB0-BC89-20257DC010CE}" type="pres">
      <dgm:prSet presAssocID="{F5840C08-29C5-4FE2-8335-A72E3B7DBCEA}" presName="accentRepeatNode" presStyleLbl="solidAlignAcc1" presStyleIdx="4" presStyleCnt="6"/>
      <dgm:spPr/>
    </dgm:pt>
    <dgm:pt modelId="{A530D62C-7C06-49FB-854D-69E1D7410D16}" type="pres">
      <dgm:prSet presAssocID="{3AC35663-4E0E-49C2-847A-4FE7F1511BA6}" presName="image3" presStyleCnt="0"/>
      <dgm:spPr/>
    </dgm:pt>
    <dgm:pt modelId="{A2142F2F-42A9-4ADC-A88C-8384D3713CE7}" type="pres">
      <dgm:prSet presAssocID="{3AC35663-4E0E-49C2-847A-4FE7F1511BA6}" presName="imageRepeatNode" presStyleLbl="alignAcc1" presStyleIdx="2" presStyleCnt="3" custLinFactNeighborX="-4095"/>
      <dgm:spPr/>
      <dgm:t>
        <a:bodyPr/>
        <a:lstStyle/>
        <a:p>
          <a:endParaRPr lang="en-US"/>
        </a:p>
      </dgm:t>
    </dgm:pt>
    <dgm:pt modelId="{904838AF-A360-4A94-815C-26C96C449823}" type="pres">
      <dgm:prSet presAssocID="{3AC35663-4E0E-49C2-847A-4FE7F1511BA6}" presName="imageaccent3" presStyleCnt="0"/>
      <dgm:spPr/>
    </dgm:pt>
    <dgm:pt modelId="{B6DC98AA-09AF-452A-A5B9-B54DADA5B2DA}" type="pres">
      <dgm:prSet presAssocID="{3AC35663-4E0E-49C2-847A-4FE7F1511BA6}" presName="accentRepeatNode" presStyleLbl="solidAlignAcc1" presStyleIdx="5" presStyleCnt="6"/>
      <dgm:spPr/>
    </dgm:pt>
  </dgm:ptLst>
  <dgm:cxnLst>
    <dgm:cxn modelId="{76E47538-E980-4854-9935-F463578DAC6B}" srcId="{55311488-E1FF-4199-B59D-D569342E0E1B}" destId="{41B322E8-5AEA-4C1E-A620-F78A5F366DF3}" srcOrd="1" destOrd="0" parTransId="{FD9BCF94-1A95-43D4-A8AA-E7397D849811}" sibTransId="{DE9D58A2-1CAD-4DFA-BEAD-4B1ACEDF8087}"/>
    <dgm:cxn modelId="{43D68858-8ADF-407A-82D8-D48BA69E8B27}" type="presOf" srcId="{F5840C08-29C5-4FE2-8335-A72E3B7DBCEA}" destId="{C530DA06-C359-4F90-943C-E8008EC9F525}" srcOrd="0" destOrd="0" presId="urn:microsoft.com/office/officeart/2008/layout/HexagonCluster"/>
    <dgm:cxn modelId="{75AEAF7F-DF98-4B11-A5EE-7C3381A52A67}" type="presOf" srcId="{DE9D58A2-1CAD-4DFA-BEAD-4B1ACEDF8087}" destId="{04DD2CFF-9891-471F-9CBF-F8F7B489B126}" srcOrd="0" destOrd="0" presId="urn:microsoft.com/office/officeart/2008/layout/HexagonCluster"/>
    <dgm:cxn modelId="{DF96C3D2-84B2-4C64-9E16-9A667A263B8D}" srcId="{55311488-E1FF-4199-B59D-D569342E0E1B}" destId="{E677FA2D-E4CA-45B7-82A0-2D0A24B4326B}" srcOrd="0" destOrd="0" parTransId="{09D97A36-3393-4A87-BC0C-A8D540052552}" sibTransId="{488E40F5-1283-4133-825F-B4734A3C9A34}"/>
    <dgm:cxn modelId="{90E4CBBE-DD26-4CDC-B70D-0EE056A86462}" type="presOf" srcId="{488E40F5-1283-4133-825F-B4734A3C9A34}" destId="{6EFE2E8E-2673-4ECF-BA0C-C7FAA139C7C4}" srcOrd="0" destOrd="0" presId="urn:microsoft.com/office/officeart/2008/layout/HexagonCluster"/>
    <dgm:cxn modelId="{6DD22F10-24FD-446A-A01F-53D4FDDBFD54}" type="presOf" srcId="{E677FA2D-E4CA-45B7-82A0-2D0A24B4326B}" destId="{C7E8506E-0306-4281-929F-84D7E81ED939}" srcOrd="0" destOrd="0" presId="urn:microsoft.com/office/officeart/2008/layout/HexagonCluster"/>
    <dgm:cxn modelId="{B9DC9CF3-01E7-477A-B1C2-DE761E80C0B6}" type="presOf" srcId="{41B322E8-5AEA-4C1E-A620-F78A5F366DF3}" destId="{5D9096E1-A30A-4029-AD4D-D62B02BC2E00}" srcOrd="0" destOrd="0" presId="urn:microsoft.com/office/officeart/2008/layout/HexagonCluster"/>
    <dgm:cxn modelId="{B745F97C-0E3A-48A1-91D1-92B2B0CB22D5}" srcId="{55311488-E1FF-4199-B59D-D569342E0E1B}" destId="{F5840C08-29C5-4FE2-8335-A72E3B7DBCEA}" srcOrd="2" destOrd="0" parTransId="{08741846-3FA8-42A7-A3CA-D9CF50055C49}" sibTransId="{3AC35663-4E0E-49C2-847A-4FE7F1511BA6}"/>
    <dgm:cxn modelId="{209D7ACB-B6F4-4F84-9F60-DC96891781AE}" type="presOf" srcId="{55311488-E1FF-4199-B59D-D569342E0E1B}" destId="{1B74A867-584B-4B54-AA65-D91851FEF523}" srcOrd="0" destOrd="0" presId="urn:microsoft.com/office/officeart/2008/layout/HexagonCluster"/>
    <dgm:cxn modelId="{1AC1597A-CB59-4537-AC9E-40BD9AAE752A}" type="presOf" srcId="{3AC35663-4E0E-49C2-847A-4FE7F1511BA6}" destId="{A2142F2F-42A9-4ADC-A88C-8384D3713CE7}" srcOrd="0" destOrd="0" presId="urn:microsoft.com/office/officeart/2008/layout/HexagonCluster"/>
    <dgm:cxn modelId="{F273C7E2-B5FE-4EF5-869B-CF3B84577556}" type="presParOf" srcId="{1B74A867-584B-4B54-AA65-D91851FEF523}" destId="{DBC96D56-B306-49F2-A801-14FDB682326A}" srcOrd="0" destOrd="0" presId="urn:microsoft.com/office/officeart/2008/layout/HexagonCluster"/>
    <dgm:cxn modelId="{CC538020-7196-4387-AA13-68E1F68EF6E2}" type="presParOf" srcId="{DBC96D56-B306-49F2-A801-14FDB682326A}" destId="{C7E8506E-0306-4281-929F-84D7E81ED939}" srcOrd="0" destOrd="0" presId="urn:microsoft.com/office/officeart/2008/layout/HexagonCluster"/>
    <dgm:cxn modelId="{35F35128-5C4B-4FE9-9AAD-3C82B8BBCF59}" type="presParOf" srcId="{1B74A867-584B-4B54-AA65-D91851FEF523}" destId="{1241C7D9-E569-44C5-9682-542FFF7BF832}" srcOrd="1" destOrd="0" presId="urn:microsoft.com/office/officeart/2008/layout/HexagonCluster"/>
    <dgm:cxn modelId="{37A10EA5-4B81-4837-9709-8CF8ABADABEC}" type="presParOf" srcId="{1241C7D9-E569-44C5-9682-542FFF7BF832}" destId="{892EDE6C-0253-483C-9D64-0F5FB1B95432}" srcOrd="0" destOrd="0" presId="urn:microsoft.com/office/officeart/2008/layout/HexagonCluster"/>
    <dgm:cxn modelId="{92FE07D7-BCFF-416D-B712-7B05A5EEDC1E}" type="presParOf" srcId="{1B74A867-584B-4B54-AA65-D91851FEF523}" destId="{68674198-3404-491A-88F4-C09C27CFC44A}" srcOrd="2" destOrd="0" presId="urn:microsoft.com/office/officeart/2008/layout/HexagonCluster"/>
    <dgm:cxn modelId="{A5FDAB39-A80F-4CBD-A739-1062382581AF}" type="presParOf" srcId="{68674198-3404-491A-88F4-C09C27CFC44A}" destId="{6EFE2E8E-2673-4ECF-BA0C-C7FAA139C7C4}" srcOrd="0" destOrd="0" presId="urn:microsoft.com/office/officeart/2008/layout/HexagonCluster"/>
    <dgm:cxn modelId="{6B588822-1DE6-441F-95F8-53C39B8C99C5}" type="presParOf" srcId="{1B74A867-584B-4B54-AA65-D91851FEF523}" destId="{57B6B153-25B6-490C-AF21-B47E3092C33E}" srcOrd="3" destOrd="0" presId="urn:microsoft.com/office/officeart/2008/layout/HexagonCluster"/>
    <dgm:cxn modelId="{D08FBE40-09FA-4BF2-A0A7-5AE673DAC4CB}" type="presParOf" srcId="{57B6B153-25B6-490C-AF21-B47E3092C33E}" destId="{1718C6B1-A67F-48D2-A7F7-57178915D92D}" srcOrd="0" destOrd="0" presId="urn:microsoft.com/office/officeart/2008/layout/HexagonCluster"/>
    <dgm:cxn modelId="{0EC56D33-73F4-4532-B72E-EF937A295B70}" type="presParOf" srcId="{1B74A867-584B-4B54-AA65-D91851FEF523}" destId="{FABB42B8-B2F0-450F-99B3-A280753BC28D}" srcOrd="4" destOrd="0" presId="urn:microsoft.com/office/officeart/2008/layout/HexagonCluster"/>
    <dgm:cxn modelId="{80A44472-EA36-460C-A604-3F6194599A64}" type="presParOf" srcId="{FABB42B8-B2F0-450F-99B3-A280753BC28D}" destId="{5D9096E1-A30A-4029-AD4D-D62B02BC2E00}" srcOrd="0" destOrd="0" presId="urn:microsoft.com/office/officeart/2008/layout/HexagonCluster"/>
    <dgm:cxn modelId="{0CB01EC1-4E6D-44B6-A773-4CFE6728B728}" type="presParOf" srcId="{1B74A867-584B-4B54-AA65-D91851FEF523}" destId="{C7C37343-CFA6-4F31-8DF0-CA23A844A368}" srcOrd="5" destOrd="0" presId="urn:microsoft.com/office/officeart/2008/layout/HexagonCluster"/>
    <dgm:cxn modelId="{6886C02D-68C2-43B3-A9ED-642A51DAE3F9}" type="presParOf" srcId="{C7C37343-CFA6-4F31-8DF0-CA23A844A368}" destId="{17F3E3F3-27E3-4CDA-AD03-B93199BCE1D7}" srcOrd="0" destOrd="0" presId="urn:microsoft.com/office/officeart/2008/layout/HexagonCluster"/>
    <dgm:cxn modelId="{2FB6722A-06F1-487A-B351-5D14BFB3AB29}" type="presParOf" srcId="{1B74A867-584B-4B54-AA65-D91851FEF523}" destId="{B0ABABA5-9452-488C-A2EE-771D635D461A}" srcOrd="6" destOrd="0" presId="urn:microsoft.com/office/officeart/2008/layout/HexagonCluster"/>
    <dgm:cxn modelId="{7394BF01-8D9D-490A-9D54-634D15930E99}" type="presParOf" srcId="{B0ABABA5-9452-488C-A2EE-771D635D461A}" destId="{04DD2CFF-9891-471F-9CBF-F8F7B489B126}" srcOrd="0" destOrd="0" presId="urn:microsoft.com/office/officeart/2008/layout/HexagonCluster"/>
    <dgm:cxn modelId="{C9BF52CD-2EB3-4985-8283-249B2FEAC7D9}" type="presParOf" srcId="{1B74A867-584B-4B54-AA65-D91851FEF523}" destId="{23002321-E4E6-4885-8D4C-69A25A9F73DB}" srcOrd="7" destOrd="0" presId="urn:microsoft.com/office/officeart/2008/layout/HexagonCluster"/>
    <dgm:cxn modelId="{2DABB798-E111-4B91-9CBD-860F98A0A411}" type="presParOf" srcId="{23002321-E4E6-4885-8D4C-69A25A9F73DB}" destId="{B771E55F-6A1A-4001-A879-904E1CCF7624}" srcOrd="0" destOrd="0" presId="urn:microsoft.com/office/officeart/2008/layout/HexagonCluster"/>
    <dgm:cxn modelId="{EF36EDFD-94A4-4E2D-B06D-1EBF53ED34FE}" type="presParOf" srcId="{1B74A867-584B-4B54-AA65-D91851FEF523}" destId="{53F56D48-18BC-44EE-AE31-8D530E991654}" srcOrd="8" destOrd="0" presId="urn:microsoft.com/office/officeart/2008/layout/HexagonCluster"/>
    <dgm:cxn modelId="{86DA9195-9263-4CF1-9280-FB691FDC93F3}" type="presParOf" srcId="{53F56D48-18BC-44EE-AE31-8D530E991654}" destId="{C530DA06-C359-4F90-943C-E8008EC9F525}" srcOrd="0" destOrd="0" presId="urn:microsoft.com/office/officeart/2008/layout/HexagonCluster"/>
    <dgm:cxn modelId="{8816A6F3-1F9E-40F2-8F6D-61F001286E0A}" type="presParOf" srcId="{1B74A867-584B-4B54-AA65-D91851FEF523}" destId="{635E7EA9-E05A-4F61-ACE4-B3562B27AD0A}" srcOrd="9" destOrd="0" presId="urn:microsoft.com/office/officeart/2008/layout/HexagonCluster"/>
    <dgm:cxn modelId="{EB28FF23-9FB0-4006-B7E7-DEE49A1E2406}" type="presParOf" srcId="{635E7EA9-E05A-4F61-ACE4-B3562B27AD0A}" destId="{E5BB5906-2712-4FB0-BC89-20257DC010CE}" srcOrd="0" destOrd="0" presId="urn:microsoft.com/office/officeart/2008/layout/HexagonCluster"/>
    <dgm:cxn modelId="{9724C4E0-1145-4E4E-A226-7E02D358AA63}" type="presParOf" srcId="{1B74A867-584B-4B54-AA65-D91851FEF523}" destId="{A530D62C-7C06-49FB-854D-69E1D7410D16}" srcOrd="10" destOrd="0" presId="urn:microsoft.com/office/officeart/2008/layout/HexagonCluster"/>
    <dgm:cxn modelId="{40003C90-B744-499E-B7FF-F1C3892DFC36}" type="presParOf" srcId="{A530D62C-7C06-49FB-854D-69E1D7410D16}" destId="{A2142F2F-42A9-4ADC-A88C-8384D3713CE7}" srcOrd="0" destOrd="0" presId="urn:microsoft.com/office/officeart/2008/layout/HexagonCluster"/>
    <dgm:cxn modelId="{5F3E0855-6F6C-4AB5-812A-FE8780041FA1}" type="presParOf" srcId="{1B74A867-584B-4B54-AA65-D91851FEF523}" destId="{904838AF-A360-4A94-815C-26C96C449823}" srcOrd="11" destOrd="0" presId="urn:microsoft.com/office/officeart/2008/layout/HexagonCluster"/>
    <dgm:cxn modelId="{15F7ADED-7581-46E5-B76C-A4E0E35C9ECD}" type="presParOf" srcId="{904838AF-A360-4A94-815C-26C96C449823}" destId="{B6DC98AA-09AF-452A-A5B9-B54DADA5B2D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E4F82-1604-4C89-8AC0-BD93016C66BC}"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A418D335-C8E6-4955-A3A5-F9EBC5281F23}">
      <dgm:prSet phldrT="[Text]"/>
      <dgm:spPr/>
      <dgm:t>
        <a:bodyPr/>
        <a:lstStyle/>
        <a:p>
          <a:r>
            <a:rPr lang="en-US" dirty="0" smtClean="0">
              <a:solidFill>
                <a:srgbClr val="0F6FC6"/>
              </a:solidFill>
            </a:rPr>
            <a:t>Hybrid Model</a:t>
          </a:r>
          <a:endParaRPr lang="en-US" dirty="0">
            <a:solidFill>
              <a:srgbClr val="0F6FC6"/>
            </a:solidFill>
          </a:endParaRPr>
        </a:p>
      </dgm:t>
    </dgm:pt>
    <dgm:pt modelId="{9A07A400-56A2-41C0-93A6-4796FF976918}" type="parTrans" cxnId="{0B287AB6-65C2-43F0-BD9E-8071A53237D3}">
      <dgm:prSet/>
      <dgm:spPr/>
      <dgm:t>
        <a:bodyPr/>
        <a:lstStyle/>
        <a:p>
          <a:endParaRPr lang="en-US"/>
        </a:p>
      </dgm:t>
    </dgm:pt>
    <dgm:pt modelId="{3B0EA3D8-6C7F-4A5A-8414-F0F2B98E583B}" type="sibTrans" cxnId="{0B287AB6-65C2-43F0-BD9E-8071A53237D3}">
      <dgm:prSet/>
      <dgm:spPr/>
      <dgm:t>
        <a:bodyPr/>
        <a:lstStyle/>
        <a:p>
          <a:endParaRPr lang="en-US"/>
        </a:p>
      </dgm:t>
    </dgm:pt>
    <dgm:pt modelId="{71C718F9-0BEA-4109-81B4-982A4776B621}">
      <dgm:prSet phldrT="[Text]"/>
      <dgm:spPr/>
      <dgm:t>
        <a:bodyPr/>
        <a:lstStyle/>
        <a:p>
          <a:r>
            <a:rPr lang="en-US" dirty="0" smtClean="0">
              <a:solidFill>
                <a:srgbClr val="0F6FC6"/>
              </a:solidFill>
            </a:rPr>
            <a:t>Substantially Separate Model</a:t>
          </a:r>
          <a:endParaRPr lang="en-US" dirty="0">
            <a:solidFill>
              <a:srgbClr val="0F6FC6"/>
            </a:solidFill>
          </a:endParaRPr>
        </a:p>
      </dgm:t>
    </dgm:pt>
    <dgm:pt modelId="{32EC5149-365E-44DA-8BF3-9786AACC5F03}" type="parTrans" cxnId="{1B1BD517-4274-4E1F-8A0C-33EA539FF760}">
      <dgm:prSet/>
      <dgm:spPr/>
      <dgm:t>
        <a:bodyPr/>
        <a:lstStyle/>
        <a:p>
          <a:endParaRPr lang="en-US"/>
        </a:p>
      </dgm:t>
    </dgm:pt>
    <dgm:pt modelId="{7684F3A8-3994-43FE-A5F6-B6BC969487F1}" type="sibTrans" cxnId="{1B1BD517-4274-4E1F-8A0C-33EA539FF760}">
      <dgm:prSet/>
      <dgm:spPr/>
      <dgm:t>
        <a:bodyPr/>
        <a:lstStyle/>
        <a:p>
          <a:endParaRPr lang="en-US"/>
        </a:p>
      </dgm:t>
    </dgm:pt>
    <dgm:pt modelId="{2EF1746C-7191-4BE4-876A-19D0228BE70E}">
      <dgm:prSet phldrT="[Text]"/>
      <dgm:spPr/>
      <dgm:t>
        <a:bodyPr/>
        <a:lstStyle/>
        <a:p>
          <a:r>
            <a:rPr lang="en-US" dirty="0" smtClean="0">
              <a:solidFill>
                <a:srgbClr val="0F6FC6"/>
              </a:solidFill>
            </a:rPr>
            <a:t>Inclusive individual support model</a:t>
          </a:r>
          <a:endParaRPr lang="en-US" dirty="0">
            <a:solidFill>
              <a:srgbClr val="0F6FC6"/>
            </a:solidFill>
          </a:endParaRPr>
        </a:p>
      </dgm:t>
    </dgm:pt>
    <dgm:pt modelId="{74301314-B2CE-4D58-8D79-679C5CAAB7E7}" type="parTrans" cxnId="{F0E4C9BB-133A-4297-8BE6-41181111B7CC}">
      <dgm:prSet/>
      <dgm:spPr/>
      <dgm:t>
        <a:bodyPr/>
        <a:lstStyle/>
        <a:p>
          <a:endParaRPr lang="en-US"/>
        </a:p>
      </dgm:t>
    </dgm:pt>
    <dgm:pt modelId="{42DD64E7-073D-42AD-8011-0D6A9455EBDB}" type="sibTrans" cxnId="{F0E4C9BB-133A-4297-8BE6-41181111B7CC}">
      <dgm:prSet/>
      <dgm:spPr/>
      <dgm:t>
        <a:bodyPr/>
        <a:lstStyle/>
        <a:p>
          <a:endParaRPr lang="en-US"/>
        </a:p>
      </dgm:t>
    </dgm:pt>
    <dgm:pt modelId="{C662FC74-73CA-4692-A688-4AAE67070BAC}" type="pres">
      <dgm:prSet presAssocID="{81EE4F82-1604-4C89-8AC0-BD93016C66BC}" presName="Name0" presStyleCnt="0">
        <dgm:presLayoutVars>
          <dgm:chMax val="7"/>
          <dgm:chPref val="7"/>
          <dgm:dir/>
          <dgm:animOne val="branch"/>
          <dgm:animLvl val="lvl"/>
        </dgm:presLayoutVars>
      </dgm:prSet>
      <dgm:spPr/>
      <dgm:t>
        <a:bodyPr/>
        <a:lstStyle/>
        <a:p>
          <a:endParaRPr lang="en-US"/>
        </a:p>
      </dgm:t>
    </dgm:pt>
    <dgm:pt modelId="{278EDA15-46CE-499B-891E-76572A711358}" type="pres">
      <dgm:prSet presAssocID="{A418D335-C8E6-4955-A3A5-F9EBC5281F23}" presName="composite" presStyleCnt="0"/>
      <dgm:spPr/>
    </dgm:pt>
    <dgm:pt modelId="{D79D5CD9-4DF8-4DF8-BF8F-9B82078E49D4}" type="pres">
      <dgm:prSet presAssocID="{A418D335-C8E6-4955-A3A5-F9EBC5281F23}" presName="BackAccent" presStyleLbl="bgShp" presStyleIdx="0" presStyleCnt="3"/>
      <dgm:spPr>
        <a:solidFill>
          <a:srgbClr val="92D050"/>
        </a:solidFill>
      </dgm:spPr>
    </dgm:pt>
    <dgm:pt modelId="{8E770352-1B22-44CA-8A74-87AF5471D217}" type="pres">
      <dgm:prSet presAssocID="{A418D335-C8E6-4955-A3A5-F9EBC5281F23}" presName="Accent" presStyleLbl="alignNode1" presStyleIdx="0" presStyleCnt="3"/>
      <dgm:spPr>
        <a:solidFill>
          <a:srgbClr val="015581"/>
        </a:solidFill>
        <a:ln>
          <a:solidFill>
            <a:srgbClr val="FFFFFF"/>
          </a:solidFill>
        </a:ln>
      </dgm:spPr>
    </dgm:pt>
    <dgm:pt modelId="{1BC92017-9DBD-4B02-970B-BE4B1BAA7D5C}" type="pres">
      <dgm:prSet presAssocID="{A418D335-C8E6-4955-A3A5-F9EBC5281F23}" presName="Child" presStyleLbl="revTx" presStyleIdx="0" presStyleCnt="3">
        <dgm:presLayoutVars>
          <dgm:chMax val="0"/>
          <dgm:chPref val="0"/>
          <dgm:bulletEnabled val="1"/>
        </dgm:presLayoutVars>
      </dgm:prSet>
      <dgm:spPr/>
      <dgm:t>
        <a:bodyPr/>
        <a:lstStyle/>
        <a:p>
          <a:endParaRPr lang="en-US"/>
        </a:p>
      </dgm:t>
    </dgm:pt>
    <dgm:pt modelId="{B257AFDA-64CB-4141-8B99-C790024957F1}" type="pres">
      <dgm:prSet presAssocID="{A418D335-C8E6-4955-A3A5-F9EBC5281F23}" presName="Parent" presStyleLbl="revTx" presStyleIdx="0" presStyleCnt="3">
        <dgm:presLayoutVars>
          <dgm:chMax val="1"/>
          <dgm:chPref val="1"/>
          <dgm:bulletEnabled val="1"/>
        </dgm:presLayoutVars>
      </dgm:prSet>
      <dgm:spPr/>
      <dgm:t>
        <a:bodyPr/>
        <a:lstStyle/>
        <a:p>
          <a:endParaRPr lang="en-US"/>
        </a:p>
      </dgm:t>
    </dgm:pt>
    <dgm:pt modelId="{96F54BCD-168F-4DE5-8C99-2B2E17A49362}" type="pres">
      <dgm:prSet presAssocID="{3B0EA3D8-6C7F-4A5A-8414-F0F2B98E583B}" presName="sibTrans" presStyleCnt="0"/>
      <dgm:spPr/>
    </dgm:pt>
    <dgm:pt modelId="{D2183BD3-4CB6-4797-A2A6-8EB55F3C3B26}" type="pres">
      <dgm:prSet presAssocID="{71C718F9-0BEA-4109-81B4-982A4776B621}" presName="composite" presStyleCnt="0"/>
      <dgm:spPr/>
    </dgm:pt>
    <dgm:pt modelId="{90FE7075-B223-4222-B31E-3CA800E7E637}" type="pres">
      <dgm:prSet presAssocID="{71C718F9-0BEA-4109-81B4-982A4776B621}" presName="BackAccent" presStyleLbl="bgShp" presStyleIdx="1" presStyleCnt="3"/>
      <dgm:spPr>
        <a:solidFill>
          <a:srgbClr val="92D050"/>
        </a:solidFill>
      </dgm:spPr>
    </dgm:pt>
    <dgm:pt modelId="{91FC0CEC-3FE7-4C03-8130-8E96E538820E}" type="pres">
      <dgm:prSet presAssocID="{71C718F9-0BEA-4109-81B4-982A4776B621}" presName="Accent" presStyleLbl="alignNode1" presStyleIdx="1" presStyleCnt="3"/>
      <dgm:spPr>
        <a:ln>
          <a:solidFill>
            <a:schemeClr val="bg1"/>
          </a:solidFill>
        </a:ln>
      </dgm:spPr>
    </dgm:pt>
    <dgm:pt modelId="{A040A7B1-6CC4-4A3B-A604-477C9607F15A}" type="pres">
      <dgm:prSet presAssocID="{71C718F9-0BEA-4109-81B4-982A4776B621}" presName="Child" presStyleLbl="revTx" presStyleIdx="0" presStyleCnt="3">
        <dgm:presLayoutVars>
          <dgm:chMax val="0"/>
          <dgm:chPref val="0"/>
          <dgm:bulletEnabled val="1"/>
        </dgm:presLayoutVars>
      </dgm:prSet>
      <dgm:spPr/>
      <dgm:t>
        <a:bodyPr/>
        <a:lstStyle/>
        <a:p>
          <a:endParaRPr lang="en-US"/>
        </a:p>
      </dgm:t>
    </dgm:pt>
    <dgm:pt modelId="{AFCCCCDD-D656-4F88-9129-A8C11AC2F4B2}" type="pres">
      <dgm:prSet presAssocID="{71C718F9-0BEA-4109-81B4-982A4776B621}" presName="Parent" presStyleLbl="revTx" presStyleIdx="1" presStyleCnt="3">
        <dgm:presLayoutVars>
          <dgm:chMax val="1"/>
          <dgm:chPref val="1"/>
          <dgm:bulletEnabled val="1"/>
        </dgm:presLayoutVars>
      </dgm:prSet>
      <dgm:spPr/>
      <dgm:t>
        <a:bodyPr/>
        <a:lstStyle/>
        <a:p>
          <a:endParaRPr lang="en-US"/>
        </a:p>
      </dgm:t>
    </dgm:pt>
    <dgm:pt modelId="{5740F5D8-D0FB-4CE3-A481-433BA2BEA365}" type="pres">
      <dgm:prSet presAssocID="{7684F3A8-3994-43FE-A5F6-B6BC969487F1}" presName="sibTrans" presStyleCnt="0"/>
      <dgm:spPr/>
    </dgm:pt>
    <dgm:pt modelId="{4BF0A12F-4156-4DD2-A608-C0D9652FAB24}" type="pres">
      <dgm:prSet presAssocID="{2EF1746C-7191-4BE4-876A-19D0228BE70E}" presName="composite" presStyleCnt="0"/>
      <dgm:spPr/>
    </dgm:pt>
    <dgm:pt modelId="{D918F2B5-24CA-4309-9C8E-5702BD492EE9}" type="pres">
      <dgm:prSet presAssocID="{2EF1746C-7191-4BE4-876A-19D0228BE70E}" presName="BackAccent" presStyleLbl="bgShp" presStyleIdx="2" presStyleCnt="3"/>
      <dgm:spPr>
        <a:solidFill>
          <a:schemeClr val="accent2"/>
        </a:solidFill>
      </dgm:spPr>
    </dgm:pt>
    <dgm:pt modelId="{AFBC9DF7-6D95-4E26-8AFF-CE07D5A05E80}" type="pres">
      <dgm:prSet presAssocID="{2EF1746C-7191-4BE4-876A-19D0228BE70E}" presName="Accent" presStyleLbl="alignNode1" presStyleIdx="2" presStyleCnt="3"/>
      <dgm:spPr>
        <a:solidFill>
          <a:srgbClr val="0F6FC6"/>
        </a:solidFill>
        <a:ln>
          <a:solidFill>
            <a:schemeClr val="bg1"/>
          </a:solidFill>
        </a:ln>
      </dgm:spPr>
    </dgm:pt>
    <dgm:pt modelId="{38A2D889-7CF0-42A8-91D2-76006A3160D4}" type="pres">
      <dgm:prSet presAssocID="{2EF1746C-7191-4BE4-876A-19D0228BE70E}" presName="Child" presStyleLbl="revTx" presStyleIdx="1" presStyleCnt="3">
        <dgm:presLayoutVars>
          <dgm:chMax val="0"/>
          <dgm:chPref val="0"/>
          <dgm:bulletEnabled val="1"/>
        </dgm:presLayoutVars>
      </dgm:prSet>
      <dgm:spPr/>
      <dgm:t>
        <a:bodyPr/>
        <a:lstStyle/>
        <a:p>
          <a:endParaRPr lang="en-US"/>
        </a:p>
      </dgm:t>
    </dgm:pt>
    <dgm:pt modelId="{AADDF31E-BD5C-4AF9-A06D-5A2F4291C455}" type="pres">
      <dgm:prSet presAssocID="{2EF1746C-7191-4BE4-876A-19D0228BE70E}" presName="Parent" presStyleLbl="revTx" presStyleIdx="2" presStyleCnt="3">
        <dgm:presLayoutVars>
          <dgm:chMax val="1"/>
          <dgm:chPref val="1"/>
          <dgm:bulletEnabled val="1"/>
        </dgm:presLayoutVars>
      </dgm:prSet>
      <dgm:spPr/>
      <dgm:t>
        <a:bodyPr/>
        <a:lstStyle/>
        <a:p>
          <a:endParaRPr lang="en-US"/>
        </a:p>
      </dgm:t>
    </dgm:pt>
  </dgm:ptLst>
  <dgm:cxnLst>
    <dgm:cxn modelId="{1B1BD517-4274-4E1F-8A0C-33EA539FF760}" srcId="{81EE4F82-1604-4C89-8AC0-BD93016C66BC}" destId="{71C718F9-0BEA-4109-81B4-982A4776B621}" srcOrd="1" destOrd="0" parTransId="{32EC5149-365E-44DA-8BF3-9786AACC5F03}" sibTransId="{7684F3A8-3994-43FE-A5F6-B6BC969487F1}"/>
    <dgm:cxn modelId="{0B287AB6-65C2-43F0-BD9E-8071A53237D3}" srcId="{81EE4F82-1604-4C89-8AC0-BD93016C66BC}" destId="{A418D335-C8E6-4955-A3A5-F9EBC5281F23}" srcOrd="0" destOrd="0" parTransId="{9A07A400-56A2-41C0-93A6-4796FF976918}" sibTransId="{3B0EA3D8-6C7F-4A5A-8414-F0F2B98E583B}"/>
    <dgm:cxn modelId="{780871B2-FE70-4BC2-8C23-531C4F2780D1}" type="presOf" srcId="{A418D335-C8E6-4955-A3A5-F9EBC5281F23}" destId="{B257AFDA-64CB-4141-8B99-C790024957F1}" srcOrd="0" destOrd="0" presId="urn:microsoft.com/office/officeart/2008/layout/IncreasingCircleProcess"/>
    <dgm:cxn modelId="{5077AB03-452C-48BE-A9F6-A5500D6D1F23}" type="presOf" srcId="{81EE4F82-1604-4C89-8AC0-BD93016C66BC}" destId="{C662FC74-73CA-4692-A688-4AAE67070BAC}" srcOrd="0" destOrd="0" presId="urn:microsoft.com/office/officeart/2008/layout/IncreasingCircleProcess"/>
    <dgm:cxn modelId="{D287DE60-3D5D-4F37-8601-8741B3288ACD}" type="presOf" srcId="{71C718F9-0BEA-4109-81B4-982A4776B621}" destId="{AFCCCCDD-D656-4F88-9129-A8C11AC2F4B2}" srcOrd="0" destOrd="0" presId="urn:microsoft.com/office/officeart/2008/layout/IncreasingCircleProcess"/>
    <dgm:cxn modelId="{F0E4C9BB-133A-4297-8BE6-41181111B7CC}" srcId="{81EE4F82-1604-4C89-8AC0-BD93016C66BC}" destId="{2EF1746C-7191-4BE4-876A-19D0228BE70E}" srcOrd="2" destOrd="0" parTransId="{74301314-B2CE-4D58-8D79-679C5CAAB7E7}" sibTransId="{42DD64E7-073D-42AD-8011-0D6A9455EBDB}"/>
    <dgm:cxn modelId="{D379478D-1AC0-4101-8FB7-A12FDD12A6D2}" type="presOf" srcId="{2EF1746C-7191-4BE4-876A-19D0228BE70E}" destId="{AADDF31E-BD5C-4AF9-A06D-5A2F4291C455}" srcOrd="0" destOrd="0" presId="urn:microsoft.com/office/officeart/2008/layout/IncreasingCircleProcess"/>
    <dgm:cxn modelId="{20708130-1437-4AB5-8259-D422779D392E}" type="presParOf" srcId="{C662FC74-73CA-4692-A688-4AAE67070BAC}" destId="{278EDA15-46CE-499B-891E-76572A711358}" srcOrd="0" destOrd="0" presId="urn:microsoft.com/office/officeart/2008/layout/IncreasingCircleProcess"/>
    <dgm:cxn modelId="{4FDB4D1F-6DBE-4FC1-AEEF-F737A7EB879E}" type="presParOf" srcId="{278EDA15-46CE-499B-891E-76572A711358}" destId="{D79D5CD9-4DF8-4DF8-BF8F-9B82078E49D4}" srcOrd="0" destOrd="0" presId="urn:microsoft.com/office/officeart/2008/layout/IncreasingCircleProcess"/>
    <dgm:cxn modelId="{8354BA4B-446B-4647-8E9E-FEBA9B22B87D}" type="presParOf" srcId="{278EDA15-46CE-499B-891E-76572A711358}" destId="{8E770352-1B22-44CA-8A74-87AF5471D217}" srcOrd="1" destOrd="0" presId="urn:microsoft.com/office/officeart/2008/layout/IncreasingCircleProcess"/>
    <dgm:cxn modelId="{F50DB0E0-B914-4941-A275-781FB1B28A28}" type="presParOf" srcId="{278EDA15-46CE-499B-891E-76572A711358}" destId="{1BC92017-9DBD-4B02-970B-BE4B1BAA7D5C}" srcOrd="2" destOrd="0" presId="urn:microsoft.com/office/officeart/2008/layout/IncreasingCircleProcess"/>
    <dgm:cxn modelId="{1C7B564A-057C-4A41-BDA9-31C1D16D9222}" type="presParOf" srcId="{278EDA15-46CE-499B-891E-76572A711358}" destId="{B257AFDA-64CB-4141-8B99-C790024957F1}" srcOrd="3" destOrd="0" presId="urn:microsoft.com/office/officeart/2008/layout/IncreasingCircleProcess"/>
    <dgm:cxn modelId="{1EAC0C03-9778-4FF8-B655-9C8CF16162DA}" type="presParOf" srcId="{C662FC74-73CA-4692-A688-4AAE67070BAC}" destId="{96F54BCD-168F-4DE5-8C99-2B2E17A49362}" srcOrd="1" destOrd="0" presId="urn:microsoft.com/office/officeart/2008/layout/IncreasingCircleProcess"/>
    <dgm:cxn modelId="{950F7ACC-B456-43F8-8FC8-3C2485A7FC9C}" type="presParOf" srcId="{C662FC74-73CA-4692-A688-4AAE67070BAC}" destId="{D2183BD3-4CB6-4797-A2A6-8EB55F3C3B26}" srcOrd="2" destOrd="0" presId="urn:microsoft.com/office/officeart/2008/layout/IncreasingCircleProcess"/>
    <dgm:cxn modelId="{C0005CAC-358D-43B2-994C-CE8FE4A56166}" type="presParOf" srcId="{D2183BD3-4CB6-4797-A2A6-8EB55F3C3B26}" destId="{90FE7075-B223-4222-B31E-3CA800E7E637}" srcOrd="0" destOrd="0" presId="urn:microsoft.com/office/officeart/2008/layout/IncreasingCircleProcess"/>
    <dgm:cxn modelId="{B2535FE3-2968-47FE-BF3E-07D4825EFEBB}" type="presParOf" srcId="{D2183BD3-4CB6-4797-A2A6-8EB55F3C3B26}" destId="{91FC0CEC-3FE7-4C03-8130-8E96E538820E}" srcOrd="1" destOrd="0" presId="urn:microsoft.com/office/officeart/2008/layout/IncreasingCircleProcess"/>
    <dgm:cxn modelId="{59734197-196E-41D4-9C2B-5ACAA230BCB1}" type="presParOf" srcId="{D2183BD3-4CB6-4797-A2A6-8EB55F3C3B26}" destId="{A040A7B1-6CC4-4A3B-A604-477C9607F15A}" srcOrd="2" destOrd="0" presId="urn:microsoft.com/office/officeart/2008/layout/IncreasingCircleProcess"/>
    <dgm:cxn modelId="{83FADC67-9F65-411B-BDA2-8709EECAD62A}" type="presParOf" srcId="{D2183BD3-4CB6-4797-A2A6-8EB55F3C3B26}" destId="{AFCCCCDD-D656-4F88-9129-A8C11AC2F4B2}" srcOrd="3" destOrd="0" presId="urn:microsoft.com/office/officeart/2008/layout/IncreasingCircleProcess"/>
    <dgm:cxn modelId="{8A4FEE62-1CE1-4653-95D9-D1E370E31660}" type="presParOf" srcId="{C662FC74-73CA-4692-A688-4AAE67070BAC}" destId="{5740F5D8-D0FB-4CE3-A481-433BA2BEA365}" srcOrd="3" destOrd="0" presId="urn:microsoft.com/office/officeart/2008/layout/IncreasingCircleProcess"/>
    <dgm:cxn modelId="{3AAD6821-B2D6-4482-BBAB-095F26452107}" type="presParOf" srcId="{C662FC74-73CA-4692-A688-4AAE67070BAC}" destId="{4BF0A12F-4156-4DD2-A608-C0D9652FAB24}" srcOrd="4" destOrd="0" presId="urn:microsoft.com/office/officeart/2008/layout/IncreasingCircleProcess"/>
    <dgm:cxn modelId="{839F8E21-ADEA-4782-8DE2-DD46F971C838}" type="presParOf" srcId="{4BF0A12F-4156-4DD2-A608-C0D9652FAB24}" destId="{D918F2B5-24CA-4309-9C8E-5702BD492EE9}" srcOrd="0" destOrd="0" presId="urn:microsoft.com/office/officeart/2008/layout/IncreasingCircleProcess"/>
    <dgm:cxn modelId="{F82EA83C-6D90-45A3-8549-0B1772808C3B}" type="presParOf" srcId="{4BF0A12F-4156-4DD2-A608-C0D9652FAB24}" destId="{AFBC9DF7-6D95-4E26-8AFF-CE07D5A05E80}" srcOrd="1" destOrd="0" presId="urn:microsoft.com/office/officeart/2008/layout/IncreasingCircleProcess"/>
    <dgm:cxn modelId="{4F4C4454-5891-4585-9FC6-9A7E0B17FA3E}" type="presParOf" srcId="{4BF0A12F-4156-4DD2-A608-C0D9652FAB24}" destId="{38A2D889-7CF0-42A8-91D2-76006A3160D4}" srcOrd="2" destOrd="0" presId="urn:microsoft.com/office/officeart/2008/layout/IncreasingCircleProcess"/>
    <dgm:cxn modelId="{B7AA1B86-03FA-41CD-913F-91BA19E38C45}" type="presParOf" srcId="{4BF0A12F-4156-4DD2-A608-C0D9652FAB24}" destId="{AADDF31E-BD5C-4AF9-A06D-5A2F4291C455}"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C498C-3BE4-4798-BDD5-CFA962FEA2E4}"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E16E7265-D72F-4F0F-9117-F617EEA00B52}" type="pres">
      <dgm:prSet presAssocID="{21FC498C-3BE4-4798-BDD5-CFA962FEA2E4}" presName="Name0" presStyleCnt="0">
        <dgm:presLayoutVars>
          <dgm:chMax val="2"/>
          <dgm:chPref val="2"/>
          <dgm:animLvl val="lvl"/>
        </dgm:presLayoutVars>
      </dgm:prSet>
      <dgm:spPr/>
      <dgm:t>
        <a:bodyPr/>
        <a:lstStyle/>
        <a:p>
          <a:endParaRPr lang="en-US"/>
        </a:p>
      </dgm:t>
    </dgm:pt>
  </dgm:ptLst>
  <dgm:cxnLst>
    <dgm:cxn modelId="{D645AAB3-B37B-4804-B9F2-9C7A6043FD9C}" type="presOf" srcId="{21FC498C-3BE4-4798-BDD5-CFA962FEA2E4}" destId="{E16E7265-D72F-4F0F-9117-F617EEA00B52}" srcOrd="0"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CFBBBF-6962-41DC-A925-699A39131852}"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3A2B64BD-E2CC-461B-B741-8490EE7E0929}">
      <dgm:prSet phldrT="[Text]"/>
      <dgm:spPr>
        <a:solidFill>
          <a:schemeClr val="tx2">
            <a:lumMod val="50000"/>
            <a:lumOff val="50000"/>
          </a:schemeClr>
        </a:solidFill>
      </dgm:spPr>
      <dgm:t>
        <a:bodyPr/>
        <a:lstStyle/>
        <a:p>
          <a:r>
            <a:rPr lang="en-US" dirty="0" smtClean="0"/>
            <a:t>Databases</a:t>
          </a:r>
          <a:endParaRPr lang="en-US" dirty="0"/>
        </a:p>
      </dgm:t>
    </dgm:pt>
    <dgm:pt modelId="{19DA51BB-DE0B-4937-B552-0C209DC17BE4}" type="parTrans" cxnId="{C6F48AAC-D9C2-4864-9867-008BD71BBB05}">
      <dgm:prSet/>
      <dgm:spPr/>
      <dgm:t>
        <a:bodyPr/>
        <a:lstStyle/>
        <a:p>
          <a:endParaRPr lang="en-US"/>
        </a:p>
      </dgm:t>
    </dgm:pt>
    <dgm:pt modelId="{74B7008F-1B15-48F6-8EFF-E8E42F0466D6}" type="sibTrans" cxnId="{C6F48AAC-D9C2-4864-9867-008BD71BBB05}">
      <dgm:prSet/>
      <dgm:spPr/>
      <dgm:t>
        <a:bodyPr/>
        <a:lstStyle/>
        <a:p>
          <a:endParaRPr lang="en-US"/>
        </a:p>
      </dgm:t>
    </dgm:pt>
    <dgm:pt modelId="{302585A3-8A09-4F42-B20C-94D36B07F270}">
      <dgm:prSet phldrT="[Text]"/>
      <dgm:spPr/>
      <dgm:t>
        <a:bodyPr/>
        <a:lstStyle/>
        <a:p>
          <a:r>
            <a:rPr lang="en-US" dirty="0" smtClean="0"/>
            <a:t>ThinkCollege</a:t>
          </a:r>
          <a:endParaRPr lang="en-US" dirty="0"/>
        </a:p>
      </dgm:t>
    </dgm:pt>
    <dgm:pt modelId="{00769F3F-FDFA-4C46-9123-CFEB4A0471FB}" type="parTrans" cxnId="{6370DBEA-1B7F-46CF-899C-36DC8BB339D4}">
      <dgm:prSet/>
      <dgm:spPr/>
      <dgm:t>
        <a:bodyPr/>
        <a:lstStyle/>
        <a:p>
          <a:endParaRPr lang="en-US"/>
        </a:p>
      </dgm:t>
    </dgm:pt>
    <dgm:pt modelId="{23380518-6D56-4120-800A-2DEACFD73F8B}" type="sibTrans" cxnId="{6370DBEA-1B7F-46CF-899C-36DC8BB339D4}">
      <dgm:prSet/>
      <dgm:spPr/>
      <dgm:t>
        <a:bodyPr/>
        <a:lstStyle/>
        <a:p>
          <a:endParaRPr lang="en-US"/>
        </a:p>
      </dgm:t>
    </dgm:pt>
    <dgm:pt modelId="{5609CCD7-F7AA-4181-A514-F02EB3F98A8C}">
      <dgm:prSet phldrT="[Text]"/>
      <dgm:spPr/>
      <dgm:t>
        <a:bodyPr/>
        <a:lstStyle/>
        <a:p>
          <a:r>
            <a:rPr lang="en-US" dirty="0" smtClean="0"/>
            <a:t>Texas Workforce Commission</a:t>
          </a:r>
          <a:endParaRPr lang="en-US" dirty="0"/>
        </a:p>
      </dgm:t>
    </dgm:pt>
    <dgm:pt modelId="{71D0637D-A3FB-40FF-BC67-15FE8BF59879}" type="parTrans" cxnId="{338077EC-0401-4378-96EA-3ED4ECA1B209}">
      <dgm:prSet/>
      <dgm:spPr/>
      <dgm:t>
        <a:bodyPr/>
        <a:lstStyle/>
        <a:p>
          <a:endParaRPr lang="en-US"/>
        </a:p>
      </dgm:t>
    </dgm:pt>
    <dgm:pt modelId="{FB97B3BC-6E7E-4D39-905A-B6D5B926745B}" type="sibTrans" cxnId="{338077EC-0401-4378-96EA-3ED4ECA1B209}">
      <dgm:prSet/>
      <dgm:spPr/>
      <dgm:t>
        <a:bodyPr/>
        <a:lstStyle/>
        <a:p>
          <a:endParaRPr lang="en-US"/>
        </a:p>
      </dgm:t>
    </dgm:pt>
    <dgm:pt modelId="{AA38EBAF-080A-4D51-8238-B99C7C09BA5B}">
      <dgm:prSet phldrT="[Text]"/>
      <dgm:spPr/>
      <dgm:t>
        <a:bodyPr/>
        <a:lstStyle/>
        <a:p>
          <a:r>
            <a:rPr lang="en-US" b="0" i="0" dirty="0" smtClean="0"/>
            <a:t>U.S. Department of Education</a:t>
          </a:r>
          <a:endParaRPr lang="en-US" dirty="0"/>
        </a:p>
      </dgm:t>
    </dgm:pt>
    <dgm:pt modelId="{6B404558-D5AD-4990-9AC5-E15D2CA20A8D}" type="parTrans" cxnId="{B557B8B4-721D-48D6-83E8-50DE9A5D5578}">
      <dgm:prSet/>
      <dgm:spPr/>
      <dgm:t>
        <a:bodyPr/>
        <a:lstStyle/>
        <a:p>
          <a:endParaRPr lang="en-US"/>
        </a:p>
      </dgm:t>
    </dgm:pt>
    <dgm:pt modelId="{C4ED5600-601D-41D3-993C-0E431E2EE4B6}" type="sibTrans" cxnId="{B557B8B4-721D-48D6-83E8-50DE9A5D5578}">
      <dgm:prSet/>
      <dgm:spPr/>
      <dgm:t>
        <a:bodyPr/>
        <a:lstStyle/>
        <a:p>
          <a:endParaRPr lang="en-US"/>
        </a:p>
      </dgm:t>
    </dgm:pt>
    <dgm:pt modelId="{738EDE6C-8BAC-4186-94B9-A990E0F7A9C3}" type="pres">
      <dgm:prSet presAssocID="{FECFBBBF-6962-41DC-A925-699A39131852}" presName="Name0" presStyleCnt="0">
        <dgm:presLayoutVars>
          <dgm:chMax val="1"/>
          <dgm:chPref val="1"/>
          <dgm:dir/>
          <dgm:resizeHandles/>
        </dgm:presLayoutVars>
      </dgm:prSet>
      <dgm:spPr/>
      <dgm:t>
        <a:bodyPr/>
        <a:lstStyle/>
        <a:p>
          <a:endParaRPr lang="en-US"/>
        </a:p>
      </dgm:t>
    </dgm:pt>
    <dgm:pt modelId="{E1AB3914-D0E3-4612-BF26-56950BC4A060}" type="pres">
      <dgm:prSet presAssocID="{3A2B64BD-E2CC-461B-B741-8490EE7E0929}" presName="Parent" presStyleLbl="node1" presStyleIdx="0" presStyleCnt="2">
        <dgm:presLayoutVars>
          <dgm:chMax val="4"/>
          <dgm:chPref val="3"/>
        </dgm:presLayoutVars>
      </dgm:prSet>
      <dgm:spPr/>
      <dgm:t>
        <a:bodyPr/>
        <a:lstStyle/>
        <a:p>
          <a:endParaRPr lang="en-US"/>
        </a:p>
      </dgm:t>
    </dgm:pt>
    <dgm:pt modelId="{769A7B94-D66F-4B02-AFEA-B5A1CBF31A1F}" type="pres">
      <dgm:prSet presAssocID="{302585A3-8A09-4F42-B20C-94D36B07F270}" presName="Accent" presStyleLbl="node1" presStyleIdx="1" presStyleCnt="2"/>
      <dgm:spPr/>
    </dgm:pt>
    <dgm:pt modelId="{02E46F4F-EA67-4AA1-BDD0-CFCDCB1363E6}" type="pres">
      <dgm:prSet presAssocID="{302585A3-8A09-4F42-B20C-94D36B07F270}" presName="Image1" presStyleLbl="fgImgPlace1" presStyleIdx="0" presStyleCnt="3"/>
      <dgm:spPr>
        <a:blipFill>
          <a:blip xmlns:r="http://schemas.openxmlformats.org/officeDocument/2006/relationships" r:embed="rId1"/>
          <a:stretch>
            <a:fillRect/>
          </a:stretch>
        </a:blipFill>
      </dgm:spPr>
    </dgm:pt>
    <dgm:pt modelId="{6E1D2C48-14C2-401B-9154-952A1CF065F9}" type="pres">
      <dgm:prSet presAssocID="{302585A3-8A09-4F42-B20C-94D36B07F270}" presName="Child1" presStyleLbl="revTx" presStyleIdx="0" presStyleCnt="3">
        <dgm:presLayoutVars>
          <dgm:chMax val="0"/>
          <dgm:chPref val="0"/>
          <dgm:bulletEnabled val="1"/>
        </dgm:presLayoutVars>
      </dgm:prSet>
      <dgm:spPr/>
      <dgm:t>
        <a:bodyPr/>
        <a:lstStyle/>
        <a:p>
          <a:endParaRPr lang="en-US"/>
        </a:p>
      </dgm:t>
    </dgm:pt>
    <dgm:pt modelId="{5426EFE0-5899-4A0C-B85B-989285039F38}" type="pres">
      <dgm:prSet presAssocID="{5609CCD7-F7AA-4181-A514-F02EB3F98A8C}" presName="Image2" presStyleCnt="0"/>
      <dgm:spPr/>
    </dgm:pt>
    <dgm:pt modelId="{A32B66C2-A46F-49BD-87DA-192A1D779074}" type="pres">
      <dgm:prSet presAssocID="{5609CCD7-F7AA-4181-A514-F02EB3F98A8C}"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FC6B2359-8144-4FA7-9763-7A74D0EAE595}" type="pres">
      <dgm:prSet presAssocID="{5609CCD7-F7AA-4181-A514-F02EB3F98A8C}" presName="Child2" presStyleLbl="revTx" presStyleIdx="1" presStyleCnt="3">
        <dgm:presLayoutVars>
          <dgm:chMax val="0"/>
          <dgm:chPref val="0"/>
          <dgm:bulletEnabled val="1"/>
        </dgm:presLayoutVars>
      </dgm:prSet>
      <dgm:spPr/>
      <dgm:t>
        <a:bodyPr/>
        <a:lstStyle/>
        <a:p>
          <a:endParaRPr lang="en-US"/>
        </a:p>
      </dgm:t>
    </dgm:pt>
    <dgm:pt modelId="{D67C9988-B5B7-4FC5-8500-740DD5EB865E}" type="pres">
      <dgm:prSet presAssocID="{AA38EBAF-080A-4D51-8238-B99C7C09BA5B}" presName="Image3" presStyleCnt="0"/>
      <dgm:spPr/>
    </dgm:pt>
    <dgm:pt modelId="{04E55944-D631-4898-BBFD-9D1DE1C5D059}" type="pres">
      <dgm:prSet presAssocID="{AA38EBAF-080A-4D51-8238-B99C7C09BA5B}"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F2461735-C5C6-4F42-BC8B-52BA7A31D796}" type="pres">
      <dgm:prSet presAssocID="{AA38EBAF-080A-4D51-8238-B99C7C09BA5B}" presName="Child3" presStyleLbl="revTx" presStyleIdx="2" presStyleCnt="3">
        <dgm:presLayoutVars>
          <dgm:chMax val="0"/>
          <dgm:chPref val="0"/>
          <dgm:bulletEnabled val="1"/>
        </dgm:presLayoutVars>
      </dgm:prSet>
      <dgm:spPr/>
      <dgm:t>
        <a:bodyPr/>
        <a:lstStyle/>
        <a:p>
          <a:endParaRPr lang="en-US"/>
        </a:p>
      </dgm:t>
    </dgm:pt>
  </dgm:ptLst>
  <dgm:cxnLst>
    <dgm:cxn modelId="{7DD2A521-7CA0-4C7B-9364-21D477424E96}" type="presOf" srcId="{3A2B64BD-E2CC-461B-B741-8490EE7E0929}" destId="{E1AB3914-D0E3-4612-BF26-56950BC4A060}" srcOrd="0" destOrd="0" presId="urn:microsoft.com/office/officeart/2011/layout/RadialPictureList"/>
    <dgm:cxn modelId="{7850C925-A73F-4B60-BAD5-01730825FCE0}" type="presOf" srcId="{5609CCD7-F7AA-4181-A514-F02EB3F98A8C}" destId="{FC6B2359-8144-4FA7-9763-7A74D0EAE595}" srcOrd="0" destOrd="0" presId="urn:microsoft.com/office/officeart/2011/layout/RadialPictureList"/>
    <dgm:cxn modelId="{C6F48AAC-D9C2-4864-9867-008BD71BBB05}" srcId="{FECFBBBF-6962-41DC-A925-699A39131852}" destId="{3A2B64BD-E2CC-461B-B741-8490EE7E0929}" srcOrd="0" destOrd="0" parTransId="{19DA51BB-DE0B-4937-B552-0C209DC17BE4}" sibTransId="{74B7008F-1B15-48F6-8EFF-E8E42F0466D6}"/>
    <dgm:cxn modelId="{02E0CDE2-9DFB-4830-AD59-1B02F9058277}" type="presOf" srcId="{FECFBBBF-6962-41DC-A925-699A39131852}" destId="{738EDE6C-8BAC-4186-94B9-A990E0F7A9C3}" srcOrd="0" destOrd="0" presId="urn:microsoft.com/office/officeart/2011/layout/RadialPictureList"/>
    <dgm:cxn modelId="{338077EC-0401-4378-96EA-3ED4ECA1B209}" srcId="{3A2B64BD-E2CC-461B-B741-8490EE7E0929}" destId="{5609CCD7-F7AA-4181-A514-F02EB3F98A8C}" srcOrd="1" destOrd="0" parTransId="{71D0637D-A3FB-40FF-BC67-15FE8BF59879}" sibTransId="{FB97B3BC-6E7E-4D39-905A-B6D5B926745B}"/>
    <dgm:cxn modelId="{F6E5E5D8-964D-4750-90F7-2382C0379B11}" type="presOf" srcId="{AA38EBAF-080A-4D51-8238-B99C7C09BA5B}" destId="{F2461735-C5C6-4F42-BC8B-52BA7A31D796}" srcOrd="0" destOrd="0" presId="urn:microsoft.com/office/officeart/2011/layout/RadialPictureList"/>
    <dgm:cxn modelId="{B557B8B4-721D-48D6-83E8-50DE9A5D5578}" srcId="{3A2B64BD-E2CC-461B-B741-8490EE7E0929}" destId="{AA38EBAF-080A-4D51-8238-B99C7C09BA5B}" srcOrd="2" destOrd="0" parTransId="{6B404558-D5AD-4990-9AC5-E15D2CA20A8D}" sibTransId="{C4ED5600-601D-41D3-993C-0E431E2EE4B6}"/>
    <dgm:cxn modelId="{C0A7B713-6B49-47E5-9A72-654290BA3A17}" type="presOf" srcId="{302585A3-8A09-4F42-B20C-94D36B07F270}" destId="{6E1D2C48-14C2-401B-9154-952A1CF065F9}" srcOrd="0" destOrd="0" presId="urn:microsoft.com/office/officeart/2011/layout/RadialPictureList"/>
    <dgm:cxn modelId="{6370DBEA-1B7F-46CF-899C-36DC8BB339D4}" srcId="{3A2B64BD-E2CC-461B-B741-8490EE7E0929}" destId="{302585A3-8A09-4F42-B20C-94D36B07F270}" srcOrd="0" destOrd="0" parTransId="{00769F3F-FDFA-4C46-9123-CFEB4A0471FB}" sibTransId="{23380518-6D56-4120-800A-2DEACFD73F8B}"/>
    <dgm:cxn modelId="{CB558410-812E-427B-9A16-EF30DF8D2008}" type="presParOf" srcId="{738EDE6C-8BAC-4186-94B9-A990E0F7A9C3}" destId="{E1AB3914-D0E3-4612-BF26-56950BC4A060}" srcOrd="0" destOrd="0" presId="urn:microsoft.com/office/officeart/2011/layout/RadialPictureList"/>
    <dgm:cxn modelId="{3E26285F-E7EE-461F-99F3-B2C5C15C06C1}" type="presParOf" srcId="{738EDE6C-8BAC-4186-94B9-A990E0F7A9C3}" destId="{769A7B94-D66F-4B02-AFEA-B5A1CBF31A1F}" srcOrd="1" destOrd="0" presId="urn:microsoft.com/office/officeart/2011/layout/RadialPictureList"/>
    <dgm:cxn modelId="{8E800B68-19DC-4C3F-AEC1-C0E87584865D}" type="presParOf" srcId="{738EDE6C-8BAC-4186-94B9-A990E0F7A9C3}" destId="{02E46F4F-EA67-4AA1-BDD0-CFCDCB1363E6}" srcOrd="2" destOrd="0" presId="urn:microsoft.com/office/officeart/2011/layout/RadialPictureList"/>
    <dgm:cxn modelId="{2ABBFF33-7474-4B9C-89BF-23C7600819E9}" type="presParOf" srcId="{738EDE6C-8BAC-4186-94B9-A990E0F7A9C3}" destId="{6E1D2C48-14C2-401B-9154-952A1CF065F9}" srcOrd="3" destOrd="0" presId="urn:microsoft.com/office/officeart/2011/layout/RadialPictureList"/>
    <dgm:cxn modelId="{F4DE2227-9E27-47DC-A303-14C9F9D9D571}" type="presParOf" srcId="{738EDE6C-8BAC-4186-94B9-A990E0F7A9C3}" destId="{5426EFE0-5899-4A0C-B85B-989285039F38}" srcOrd="4" destOrd="0" presId="urn:microsoft.com/office/officeart/2011/layout/RadialPictureList"/>
    <dgm:cxn modelId="{092B35F4-2D49-41C4-A94B-57D5C46FD85E}" type="presParOf" srcId="{5426EFE0-5899-4A0C-B85B-989285039F38}" destId="{A32B66C2-A46F-49BD-87DA-192A1D779074}" srcOrd="0" destOrd="0" presId="urn:microsoft.com/office/officeart/2011/layout/RadialPictureList"/>
    <dgm:cxn modelId="{9F7C2097-AF82-4293-952C-FAFA20335642}" type="presParOf" srcId="{738EDE6C-8BAC-4186-94B9-A990E0F7A9C3}" destId="{FC6B2359-8144-4FA7-9763-7A74D0EAE595}" srcOrd="5" destOrd="0" presId="urn:microsoft.com/office/officeart/2011/layout/RadialPictureList"/>
    <dgm:cxn modelId="{D299761C-72DD-4EA5-91C2-2933CA234C7C}" type="presParOf" srcId="{738EDE6C-8BAC-4186-94B9-A990E0F7A9C3}" destId="{D67C9988-B5B7-4FC5-8500-740DD5EB865E}" srcOrd="6" destOrd="0" presId="urn:microsoft.com/office/officeart/2011/layout/RadialPictureList"/>
    <dgm:cxn modelId="{E4824295-9CCB-409B-9AB4-9002845C109D}" type="presParOf" srcId="{D67C9988-B5B7-4FC5-8500-740DD5EB865E}" destId="{04E55944-D631-4898-BBFD-9D1DE1C5D059}" srcOrd="0" destOrd="0" presId="urn:microsoft.com/office/officeart/2011/layout/RadialPictureList"/>
    <dgm:cxn modelId="{7F1B33E5-992D-4AD9-9B1E-5AC02DD13269}" type="presParOf" srcId="{738EDE6C-8BAC-4186-94B9-A990E0F7A9C3}" destId="{F2461735-C5C6-4F42-BC8B-52BA7A31D796}"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8506E-0306-4281-929F-84D7E81ED939}">
      <dsp:nvSpPr>
        <dsp:cNvPr id="0" name=""/>
        <dsp:cNvSpPr/>
      </dsp:nvSpPr>
      <dsp:spPr>
        <a:xfrm>
          <a:off x="1485822" y="2165416"/>
          <a:ext cx="1529576" cy="1318761"/>
        </a:xfrm>
        <a:prstGeom prst="hexagon">
          <a:avLst>
            <a:gd name="adj" fmla="val 25000"/>
            <a:gd name="vf" fmla="val 11547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t>High School VS. College</a:t>
          </a:r>
          <a:endParaRPr lang="en-US" sz="1900" kern="1200" dirty="0"/>
        </a:p>
      </dsp:txBody>
      <dsp:txXfrm>
        <a:off x="1723183" y="2370063"/>
        <a:ext cx="1054854" cy="909467"/>
      </dsp:txXfrm>
    </dsp:sp>
    <dsp:sp modelId="{892EDE6C-0253-483C-9D64-0F5FB1B95432}">
      <dsp:nvSpPr>
        <dsp:cNvPr id="0" name=""/>
        <dsp:cNvSpPr/>
      </dsp:nvSpPr>
      <dsp:spPr>
        <a:xfrm>
          <a:off x="1525558" y="2747622"/>
          <a:ext cx="179085" cy="154349"/>
        </a:xfrm>
        <a:prstGeom prst="hexagon">
          <a:avLst>
            <a:gd name="adj" fmla="val 25000"/>
            <a:gd name="vf" fmla="val 11547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FE2E8E-2673-4ECF-BA0C-C7FAA139C7C4}">
      <dsp:nvSpPr>
        <dsp:cNvPr id="0" name=""/>
        <dsp:cNvSpPr/>
      </dsp:nvSpPr>
      <dsp:spPr>
        <a:xfrm>
          <a:off x="178333" y="1457083"/>
          <a:ext cx="1529576" cy="1318761"/>
        </a:xfrm>
        <a:prstGeom prst="hexagon">
          <a:avLst>
            <a:gd name="adj" fmla="val 25000"/>
            <a:gd name="vf" fmla="val 11547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8C6B1-A67F-48D2-A7F7-57178915D92D}">
      <dsp:nvSpPr>
        <dsp:cNvPr id="0" name=""/>
        <dsp:cNvSpPr/>
      </dsp:nvSpPr>
      <dsp:spPr>
        <a:xfrm>
          <a:off x="1219643" y="2601635"/>
          <a:ext cx="179085" cy="154349"/>
        </a:xfrm>
        <a:prstGeom prst="hexagon">
          <a:avLst>
            <a:gd name="adj" fmla="val 25000"/>
            <a:gd name="vf" fmla="val 115470"/>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096E1-A30A-4029-AD4D-D62B02BC2E00}">
      <dsp:nvSpPr>
        <dsp:cNvPr id="0" name=""/>
        <dsp:cNvSpPr/>
      </dsp:nvSpPr>
      <dsp:spPr>
        <a:xfrm>
          <a:off x="2788955" y="1441404"/>
          <a:ext cx="1529576" cy="1318761"/>
        </a:xfrm>
        <a:prstGeom prst="hexagon">
          <a:avLst>
            <a:gd name="adj" fmla="val 25000"/>
            <a:gd name="vf" fmla="val 115470"/>
          </a:avLst>
        </a:prstGeom>
        <a:solidFill>
          <a:srgbClr val="9B4419"/>
        </a:solidFill>
        <a:ln w="2222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t>Financial Aid</a:t>
          </a:r>
          <a:endParaRPr lang="en-US" sz="1900" kern="1200" dirty="0"/>
        </a:p>
      </dsp:txBody>
      <dsp:txXfrm>
        <a:off x="3026316" y="1646051"/>
        <a:ext cx="1054854" cy="909467"/>
      </dsp:txXfrm>
    </dsp:sp>
    <dsp:sp modelId="{17F3E3F3-27E3-4CDA-AD03-B93199BCE1D7}">
      <dsp:nvSpPr>
        <dsp:cNvPr id="0" name=""/>
        <dsp:cNvSpPr/>
      </dsp:nvSpPr>
      <dsp:spPr>
        <a:xfrm>
          <a:off x="3834619" y="2584563"/>
          <a:ext cx="179085" cy="154349"/>
        </a:xfrm>
        <a:prstGeom prst="hexagon">
          <a:avLst>
            <a:gd name="adj" fmla="val 25000"/>
            <a:gd name="vf" fmla="val 115470"/>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2CFF-9891-471F-9CBF-F8F7B489B126}">
      <dsp:nvSpPr>
        <dsp:cNvPr id="0" name=""/>
        <dsp:cNvSpPr/>
      </dsp:nvSpPr>
      <dsp:spPr>
        <a:xfrm>
          <a:off x="4092089" y="2165416"/>
          <a:ext cx="1529576" cy="1318761"/>
        </a:xfrm>
        <a:prstGeom prst="hexagon">
          <a:avLst>
            <a:gd name="adj" fmla="val 25000"/>
            <a:gd name="vf" fmla="val 115470"/>
          </a:avLst>
        </a:prstGeom>
        <a:solidFill>
          <a:schemeClr val="lt1">
            <a:alpha val="90000"/>
            <a:hueOff val="0"/>
            <a:satOff val="0"/>
            <a:lumOff val="0"/>
            <a:alphaOff val="0"/>
          </a:schemeClr>
        </a:solidFill>
        <a:ln w="22225" cap="rnd" cmpd="sng" algn="ctr">
          <a:solidFill>
            <a:srgbClr val="0F6FC6"/>
          </a:solidFill>
          <a:prstDash val="solid"/>
        </a:ln>
        <a:effectLst/>
      </dsp:spPr>
      <dsp:style>
        <a:lnRef idx="2">
          <a:scrgbClr r="0" g="0" b="0"/>
        </a:lnRef>
        <a:fillRef idx="1">
          <a:scrgbClr r="0" g="0" b="0"/>
        </a:fillRef>
        <a:effectRef idx="0">
          <a:scrgbClr r="0" g="0" b="0"/>
        </a:effectRef>
        <a:fontRef idx="minor"/>
      </dsp:style>
    </dsp:sp>
    <dsp:sp modelId="{B771E55F-6A1A-4001-A879-904E1CCF7624}">
      <dsp:nvSpPr>
        <dsp:cNvPr id="0" name=""/>
        <dsp:cNvSpPr/>
      </dsp:nvSpPr>
      <dsp:spPr>
        <a:xfrm>
          <a:off x="4131825" y="2747622"/>
          <a:ext cx="179085" cy="154349"/>
        </a:xfrm>
        <a:prstGeom prst="hexagon">
          <a:avLst>
            <a:gd name="adj" fmla="val 25000"/>
            <a:gd name="vf" fmla="val 115470"/>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30DA06-C359-4F90-943C-E8008EC9F525}">
      <dsp:nvSpPr>
        <dsp:cNvPr id="0" name=""/>
        <dsp:cNvSpPr/>
      </dsp:nvSpPr>
      <dsp:spPr>
        <a:xfrm>
          <a:off x="1485822" y="720528"/>
          <a:ext cx="1529576" cy="1318761"/>
        </a:xfrm>
        <a:prstGeom prst="hexagon">
          <a:avLst>
            <a:gd name="adj" fmla="val 25000"/>
            <a:gd name="vf" fmla="val 115470"/>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t>Post-Secondary</a:t>
          </a:r>
        </a:p>
        <a:p>
          <a:pPr lvl="0" algn="ctr" defTabSz="844550">
            <a:lnSpc>
              <a:spcPct val="90000"/>
            </a:lnSpc>
            <a:spcBef>
              <a:spcPct val="0"/>
            </a:spcBef>
            <a:spcAft>
              <a:spcPct val="35000"/>
            </a:spcAft>
          </a:pPr>
          <a:r>
            <a:rPr lang="en-US" sz="1900" kern="1200" dirty="0" smtClean="0"/>
            <a:t>Education</a:t>
          </a:r>
          <a:endParaRPr lang="en-US" sz="1900" kern="1200" dirty="0"/>
        </a:p>
      </dsp:txBody>
      <dsp:txXfrm>
        <a:off x="1723183" y="925175"/>
        <a:ext cx="1054854" cy="909467"/>
      </dsp:txXfrm>
    </dsp:sp>
    <dsp:sp modelId="{E5BB5906-2712-4FB0-BC89-20257DC010CE}">
      <dsp:nvSpPr>
        <dsp:cNvPr id="0" name=""/>
        <dsp:cNvSpPr/>
      </dsp:nvSpPr>
      <dsp:spPr>
        <a:xfrm>
          <a:off x="2522776" y="749098"/>
          <a:ext cx="179085" cy="154349"/>
        </a:xfrm>
        <a:prstGeom prst="hexagon">
          <a:avLst>
            <a:gd name="adj" fmla="val 25000"/>
            <a:gd name="vf" fmla="val 115470"/>
          </a:avLst>
        </a:prstGeom>
        <a:solidFill>
          <a:schemeClr val="lt1">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42F2F-42A9-4ADC-A88C-8384D3713CE7}">
      <dsp:nvSpPr>
        <dsp:cNvPr id="0" name=""/>
        <dsp:cNvSpPr/>
      </dsp:nvSpPr>
      <dsp:spPr>
        <a:xfrm>
          <a:off x="2726319" y="0"/>
          <a:ext cx="1529576" cy="1318761"/>
        </a:xfrm>
        <a:prstGeom prst="hexagon">
          <a:avLst>
            <a:gd name="adj" fmla="val 25000"/>
            <a:gd name="vf" fmla="val 115470"/>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C98AA-09AF-452A-A5B9-B54DADA5B2DA}">
      <dsp:nvSpPr>
        <dsp:cNvPr id="0" name=""/>
        <dsp:cNvSpPr/>
      </dsp:nvSpPr>
      <dsp:spPr>
        <a:xfrm>
          <a:off x="2834135" y="579070"/>
          <a:ext cx="179085" cy="154349"/>
        </a:xfrm>
        <a:prstGeom prst="hexagon">
          <a:avLst>
            <a:gd name="adj" fmla="val 25000"/>
            <a:gd name="vf" fmla="val 11547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5CD9-4DF8-4DF8-BF8F-9B82078E49D4}">
      <dsp:nvSpPr>
        <dsp:cNvPr id="0" name=""/>
        <dsp:cNvSpPr/>
      </dsp:nvSpPr>
      <dsp:spPr>
        <a:xfrm>
          <a:off x="4657" y="0"/>
          <a:ext cx="564657" cy="56465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8E770352-1B22-44CA-8A74-87AF5471D217}">
      <dsp:nvSpPr>
        <dsp:cNvPr id="0" name=""/>
        <dsp:cNvSpPr/>
      </dsp:nvSpPr>
      <dsp:spPr>
        <a:xfrm>
          <a:off x="61122" y="56465"/>
          <a:ext cx="451726" cy="451726"/>
        </a:xfrm>
        <a:prstGeom prst="chord">
          <a:avLst>
            <a:gd name="adj1" fmla="val 1168272"/>
            <a:gd name="adj2" fmla="val 9631728"/>
          </a:avLst>
        </a:prstGeom>
        <a:solidFill>
          <a:srgbClr val="015581"/>
        </a:solidFill>
        <a:ln w="22225" cap="rnd"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sp>
    <dsp:sp modelId="{B257AFDA-64CB-4141-8B99-C790024957F1}">
      <dsp:nvSpPr>
        <dsp:cNvPr id="0" name=""/>
        <dsp:cNvSpPr/>
      </dsp:nvSpPr>
      <dsp:spPr>
        <a:xfrm>
          <a:off x="686951" y="0"/>
          <a:ext cx="1670445" cy="56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kern="1200" dirty="0" smtClean="0">
              <a:solidFill>
                <a:srgbClr val="0F6FC6"/>
              </a:solidFill>
            </a:rPr>
            <a:t>Hybrid Model</a:t>
          </a:r>
          <a:endParaRPr lang="en-US" sz="1600" kern="1200" dirty="0">
            <a:solidFill>
              <a:srgbClr val="0F6FC6"/>
            </a:solidFill>
          </a:endParaRPr>
        </a:p>
      </dsp:txBody>
      <dsp:txXfrm>
        <a:off x="686951" y="0"/>
        <a:ext cx="1670445" cy="564657"/>
      </dsp:txXfrm>
    </dsp:sp>
    <dsp:sp modelId="{90FE7075-B223-4222-B31E-3CA800E7E637}">
      <dsp:nvSpPr>
        <dsp:cNvPr id="0" name=""/>
        <dsp:cNvSpPr/>
      </dsp:nvSpPr>
      <dsp:spPr>
        <a:xfrm>
          <a:off x="2475034" y="0"/>
          <a:ext cx="564657" cy="56465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91FC0CEC-3FE7-4C03-8130-8E96E538820E}">
      <dsp:nvSpPr>
        <dsp:cNvPr id="0" name=""/>
        <dsp:cNvSpPr/>
      </dsp:nvSpPr>
      <dsp:spPr>
        <a:xfrm>
          <a:off x="2531499" y="56465"/>
          <a:ext cx="451726" cy="451726"/>
        </a:xfrm>
        <a:prstGeom prst="chord">
          <a:avLst>
            <a:gd name="adj1" fmla="val 20431728"/>
            <a:gd name="adj2" fmla="val 11968272"/>
          </a:avLst>
        </a:prstGeom>
        <a:solidFill>
          <a:schemeClr val="accent1">
            <a:hueOff val="0"/>
            <a:satOff val="0"/>
            <a:lumOff val="0"/>
            <a:alphaOff val="0"/>
          </a:schemeClr>
        </a:solidFill>
        <a:ln w="2222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FCCCCDD-D656-4F88-9129-A8C11AC2F4B2}">
      <dsp:nvSpPr>
        <dsp:cNvPr id="0" name=""/>
        <dsp:cNvSpPr/>
      </dsp:nvSpPr>
      <dsp:spPr>
        <a:xfrm>
          <a:off x="3157328" y="0"/>
          <a:ext cx="1670445" cy="56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kern="1200" dirty="0" smtClean="0">
              <a:solidFill>
                <a:srgbClr val="0F6FC6"/>
              </a:solidFill>
            </a:rPr>
            <a:t>Substantially Separate Model</a:t>
          </a:r>
          <a:endParaRPr lang="en-US" sz="1600" kern="1200" dirty="0">
            <a:solidFill>
              <a:srgbClr val="0F6FC6"/>
            </a:solidFill>
          </a:endParaRPr>
        </a:p>
      </dsp:txBody>
      <dsp:txXfrm>
        <a:off x="3157328" y="0"/>
        <a:ext cx="1670445" cy="564657"/>
      </dsp:txXfrm>
    </dsp:sp>
    <dsp:sp modelId="{D918F2B5-24CA-4309-9C8E-5702BD492EE9}">
      <dsp:nvSpPr>
        <dsp:cNvPr id="0" name=""/>
        <dsp:cNvSpPr/>
      </dsp:nvSpPr>
      <dsp:spPr>
        <a:xfrm>
          <a:off x="4945410" y="0"/>
          <a:ext cx="564657" cy="564657"/>
        </a:xfrm>
        <a:prstGeom prst="ellipse">
          <a:avLst/>
        </a:prstGeom>
        <a:solidFill>
          <a:schemeClr val="accent2"/>
        </a:solidFill>
        <a:ln>
          <a:noFill/>
        </a:ln>
        <a:effectLst/>
      </dsp:spPr>
      <dsp:style>
        <a:lnRef idx="0">
          <a:scrgbClr r="0" g="0" b="0"/>
        </a:lnRef>
        <a:fillRef idx="1">
          <a:scrgbClr r="0" g="0" b="0"/>
        </a:fillRef>
        <a:effectRef idx="0">
          <a:scrgbClr r="0" g="0" b="0"/>
        </a:effectRef>
        <a:fontRef idx="minor"/>
      </dsp:style>
    </dsp:sp>
    <dsp:sp modelId="{AFBC9DF7-6D95-4E26-8AFF-CE07D5A05E80}">
      <dsp:nvSpPr>
        <dsp:cNvPr id="0" name=""/>
        <dsp:cNvSpPr/>
      </dsp:nvSpPr>
      <dsp:spPr>
        <a:xfrm>
          <a:off x="5001876" y="56465"/>
          <a:ext cx="451726" cy="451726"/>
        </a:xfrm>
        <a:prstGeom prst="chord">
          <a:avLst>
            <a:gd name="adj1" fmla="val 16200000"/>
            <a:gd name="adj2" fmla="val 16200000"/>
          </a:avLst>
        </a:prstGeom>
        <a:solidFill>
          <a:srgbClr val="0F6FC6"/>
        </a:solidFill>
        <a:ln w="2222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ADDF31E-BD5C-4AF9-A06D-5A2F4291C455}">
      <dsp:nvSpPr>
        <dsp:cNvPr id="0" name=""/>
        <dsp:cNvSpPr/>
      </dsp:nvSpPr>
      <dsp:spPr>
        <a:xfrm>
          <a:off x="5627705" y="0"/>
          <a:ext cx="1670445" cy="56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kern="1200" dirty="0" smtClean="0">
              <a:solidFill>
                <a:srgbClr val="0F6FC6"/>
              </a:solidFill>
            </a:rPr>
            <a:t>Inclusive individual support model</a:t>
          </a:r>
          <a:endParaRPr lang="en-US" sz="1600" kern="1200" dirty="0">
            <a:solidFill>
              <a:srgbClr val="0F6FC6"/>
            </a:solidFill>
          </a:endParaRPr>
        </a:p>
      </dsp:txBody>
      <dsp:txXfrm>
        <a:off x="5627705" y="0"/>
        <a:ext cx="1670445" cy="564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3914-D0E3-4612-BF26-56950BC4A060}">
      <dsp:nvSpPr>
        <dsp:cNvPr id="0" name=""/>
        <dsp:cNvSpPr/>
      </dsp:nvSpPr>
      <dsp:spPr>
        <a:xfrm>
          <a:off x="3231625" y="1208094"/>
          <a:ext cx="2172726" cy="2172834"/>
        </a:xfrm>
        <a:prstGeom prst="ellipse">
          <a:avLst/>
        </a:prstGeom>
        <a:solidFill>
          <a:schemeClr val="tx2">
            <a:lumMod val="50000"/>
            <a:lumOff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Databases</a:t>
          </a:r>
          <a:endParaRPr lang="en-US" sz="2800" kern="1200" dirty="0"/>
        </a:p>
      </dsp:txBody>
      <dsp:txXfrm>
        <a:off x="3549813" y="1526298"/>
        <a:ext cx="1536350" cy="1536426"/>
      </dsp:txXfrm>
    </dsp:sp>
    <dsp:sp modelId="{769A7B94-D66F-4B02-AFEA-B5A1CBF31A1F}">
      <dsp:nvSpPr>
        <dsp:cNvPr id="0" name=""/>
        <dsp:cNvSpPr/>
      </dsp:nvSpPr>
      <dsp:spPr>
        <a:xfrm>
          <a:off x="2111181" y="0"/>
          <a:ext cx="4379858" cy="4565737"/>
        </a:xfrm>
        <a:prstGeom prst="blockArc">
          <a:avLst>
            <a:gd name="adj1" fmla="val 17527788"/>
            <a:gd name="adj2" fmla="val 4119114"/>
            <a:gd name="adj3" fmla="val 575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46F4F-EA67-4AA1-BDD0-CFCDCB1363E6}">
      <dsp:nvSpPr>
        <dsp:cNvPr id="0" name=""/>
        <dsp:cNvSpPr/>
      </dsp:nvSpPr>
      <dsp:spPr>
        <a:xfrm>
          <a:off x="5336190" y="384891"/>
          <a:ext cx="1163937" cy="1164262"/>
        </a:xfrm>
        <a:prstGeom prst="ellipse">
          <a:avLst/>
        </a:prstGeom>
        <a:blipFill>
          <a:blip xmlns:r="http://schemas.openxmlformats.org/officeDocument/2006/relationships" r:embed="rId1"/>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D2C48-14C2-401B-9154-952A1CF065F9}">
      <dsp:nvSpPr>
        <dsp:cNvPr id="0" name=""/>
        <dsp:cNvSpPr/>
      </dsp:nvSpPr>
      <dsp:spPr>
        <a:xfrm>
          <a:off x="6588413" y="403611"/>
          <a:ext cx="1557975" cy="112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10000"/>
            </a:spcAft>
          </a:pPr>
          <a:r>
            <a:rPr lang="en-US" sz="2100" kern="1200" dirty="0" smtClean="0"/>
            <a:t>ThinkCollege</a:t>
          </a:r>
          <a:endParaRPr lang="en-US" sz="2100" kern="1200" dirty="0"/>
        </a:p>
      </dsp:txBody>
      <dsp:txXfrm>
        <a:off x="6588413" y="403611"/>
        <a:ext cx="1557975" cy="1126823"/>
      </dsp:txXfrm>
    </dsp:sp>
    <dsp:sp modelId="{A32B66C2-A46F-49BD-87DA-192A1D779074}">
      <dsp:nvSpPr>
        <dsp:cNvPr id="0" name=""/>
        <dsp:cNvSpPr/>
      </dsp:nvSpPr>
      <dsp:spPr>
        <a:xfrm>
          <a:off x="5786056" y="1709411"/>
          <a:ext cx="1163937" cy="11642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6B2359-8144-4FA7-9763-7A74D0EAE595}">
      <dsp:nvSpPr>
        <dsp:cNvPr id="0" name=""/>
        <dsp:cNvSpPr/>
      </dsp:nvSpPr>
      <dsp:spPr>
        <a:xfrm>
          <a:off x="7044770" y="1725848"/>
          <a:ext cx="1557975" cy="112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10000"/>
            </a:spcAft>
          </a:pPr>
          <a:r>
            <a:rPr lang="en-US" sz="2100" kern="1200" dirty="0" smtClean="0"/>
            <a:t>Texas Workforce Commission</a:t>
          </a:r>
          <a:endParaRPr lang="en-US" sz="2100" kern="1200" dirty="0"/>
        </a:p>
      </dsp:txBody>
      <dsp:txXfrm>
        <a:off x="7044770" y="1725848"/>
        <a:ext cx="1557975" cy="1126823"/>
      </dsp:txXfrm>
    </dsp:sp>
    <dsp:sp modelId="{04E55944-D631-4898-BBFD-9D1DE1C5D059}">
      <dsp:nvSpPr>
        <dsp:cNvPr id="0" name=""/>
        <dsp:cNvSpPr/>
      </dsp:nvSpPr>
      <dsp:spPr>
        <a:xfrm>
          <a:off x="5336190" y="3052651"/>
          <a:ext cx="1163937" cy="116426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461735-C5C6-4F42-BC8B-52BA7A31D796}">
      <dsp:nvSpPr>
        <dsp:cNvPr id="0" name=""/>
        <dsp:cNvSpPr/>
      </dsp:nvSpPr>
      <dsp:spPr>
        <a:xfrm>
          <a:off x="6588413" y="3076393"/>
          <a:ext cx="1557975" cy="112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933450">
            <a:lnSpc>
              <a:spcPct val="90000"/>
            </a:lnSpc>
            <a:spcBef>
              <a:spcPct val="0"/>
            </a:spcBef>
            <a:spcAft>
              <a:spcPct val="10000"/>
            </a:spcAft>
          </a:pPr>
          <a:r>
            <a:rPr lang="en-US" sz="2100" b="0" i="0" kern="1200" dirty="0" smtClean="0"/>
            <a:t>U.S. Department of Education</a:t>
          </a:r>
          <a:endParaRPr lang="en-US" sz="2100" kern="1200" dirty="0"/>
        </a:p>
      </dsp:txBody>
      <dsp:txXfrm>
        <a:off x="6588413" y="3076393"/>
        <a:ext cx="1557975" cy="1126823"/>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8B9EBBA-996F-894A-B54A-D6246ED52CEA}" type="datetimeFigureOut">
              <a:rPr lang="en-US" smtClean="0"/>
              <a:pPr/>
              <a:t>6/8/2017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022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883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D62726E-379B-B349-9EED-81ED093FA806}" type="datetimeFigureOut">
              <a:rPr lang="en-US" smtClean="0"/>
              <a:pPr/>
              <a:t>6/8/2017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86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5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DFA1846-DA80-1C48-A609-854EA85C59AD}" type="datetimeFigureOut">
              <a:rPr lang="en-US" smtClean="0"/>
              <a:pPr/>
              <a:t>6/8/2017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84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22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840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145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69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0DF5E60-9974-AC48-9591-99C2BB44B7CF}" type="datetimeFigureOut">
              <a:rPr lang="en-US" smtClean="0"/>
              <a:pPr/>
              <a:t>6/8/2017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60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85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0">
              <a:srgbClr val="FFFFFF"/>
            </a:gs>
            <a:gs pos="19000">
              <a:schemeClr val="accent4">
                <a:lumMod val="0"/>
                <a:lumOff val="100000"/>
              </a:schemeClr>
            </a:gs>
            <a:gs pos="100000">
              <a:schemeClr val="bg1">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9B482E8-6E0E-1B4F-B1FD-C69DB9E858D9}" type="datetimeFigureOut">
              <a:rPr lang="en-US" smtClean="0"/>
              <a:pPr/>
              <a:t>6/8/2017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0357462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hyperlink" Target="http://disability.tamu.edu/" TargetMode="External"/><Relationship Id="rId3" Type="http://schemas.openxmlformats.org/officeDocument/2006/relationships/hyperlink" Target="http://www.twc.state.tx.us/students" TargetMode="External"/><Relationship Id="rId7" Type="http://schemas.openxmlformats.org/officeDocument/2006/relationships/hyperlink" Target="http://diversity.utexas.edu/disability/advocate/" TargetMode="External"/><Relationship Id="rId2" Type="http://schemas.openxmlformats.org/officeDocument/2006/relationships/hyperlink" Target="http://www.twc.state.tx.us/" TargetMode="External"/><Relationship Id="rId1" Type="http://schemas.openxmlformats.org/officeDocument/2006/relationships/slideLayout" Target="../slideLayouts/slideLayout7.xml"/><Relationship Id="rId6" Type="http://schemas.openxmlformats.org/officeDocument/2006/relationships/hyperlink" Target="http://www.schreiner.edu/about/student-with-disabilities" TargetMode="External"/><Relationship Id="rId5" Type="http://schemas.openxmlformats.org/officeDocument/2006/relationships/hyperlink" Target="http://www.schreiner.edu/about/students-with-disabilities/accommodations-request-form-revised.pdf" TargetMode="External"/><Relationship Id="rId4" Type="http://schemas.openxmlformats.org/officeDocument/2006/relationships/hyperlink" Target="http://www.depts.ttu.edu/techniques/" TargetMode="External"/><Relationship Id="rId9" Type="http://schemas.openxmlformats.org/officeDocument/2006/relationships/hyperlink" Target="http://www.twc.state.tx.us/offices/vr-general-service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lumMod val="50000"/>
                    <a:lumOff val="50000"/>
                  </a:schemeClr>
                </a:solidFill>
              </a:rPr>
              <a:t>College Programs &amp; Services for Students with Disabilities &amp; Learning Differences</a:t>
            </a:r>
          </a:p>
        </p:txBody>
      </p:sp>
      <p:sp>
        <p:nvSpPr>
          <p:cNvPr id="3" name="Subtitle 2"/>
          <p:cNvSpPr>
            <a:spLocks noGrp="1"/>
          </p:cNvSpPr>
          <p:nvPr>
            <p:ph type="subTitle" idx="1"/>
          </p:nvPr>
        </p:nvSpPr>
        <p:spPr/>
        <p:txBody>
          <a:bodyPr/>
          <a:lstStyle/>
          <a:p>
            <a:r>
              <a:rPr lang="en-US" b="1" dirty="0" smtClean="0"/>
              <a:t>Spring Branch Independent School District</a:t>
            </a:r>
            <a:endParaRPr lang="en-US" b="1" dirty="0"/>
          </a:p>
        </p:txBody>
      </p:sp>
    </p:spTree>
    <p:extLst>
      <p:ext uri="{BB962C8B-B14F-4D97-AF65-F5344CB8AC3E}">
        <p14:creationId xmlns:p14="http://schemas.microsoft.com/office/powerpoint/2010/main" val="3582910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331" y="5612325"/>
            <a:ext cx="11399217" cy="964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804563" y="5701285"/>
            <a:ext cx="806245" cy="78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884310" y="5771534"/>
            <a:ext cx="648929" cy="6390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95197" y="5840361"/>
            <a:ext cx="1170252" cy="717754"/>
          </a:xfrm>
          <a:prstGeom prst="rect">
            <a:avLst/>
          </a:prstGeom>
        </p:spPr>
      </p:pic>
      <p:sp>
        <p:nvSpPr>
          <p:cNvPr id="7" name="Freeform 6"/>
          <p:cNvSpPr/>
          <p:nvPr/>
        </p:nvSpPr>
        <p:spPr>
          <a:xfrm>
            <a:off x="7149350" y="1254035"/>
            <a:ext cx="1081462" cy="1081462"/>
          </a:xfrm>
          <a:custGeom>
            <a:avLst/>
            <a:gdLst>
              <a:gd name="connsiteX0" fmla="*/ 0 w 1081462"/>
              <a:gd name="connsiteY0" fmla="*/ 540731 h 1081462"/>
              <a:gd name="connsiteX1" fmla="*/ 540731 w 1081462"/>
              <a:gd name="connsiteY1" fmla="*/ 0 h 1081462"/>
              <a:gd name="connsiteX2" fmla="*/ 1081462 w 1081462"/>
              <a:gd name="connsiteY2" fmla="*/ 540731 h 1081462"/>
              <a:gd name="connsiteX3" fmla="*/ 540731 w 1081462"/>
              <a:gd name="connsiteY3" fmla="*/ 1081462 h 1081462"/>
              <a:gd name="connsiteX4" fmla="*/ 0 w 1081462"/>
              <a:gd name="connsiteY4" fmla="*/ 540731 h 108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62" h="1081462">
                <a:moveTo>
                  <a:pt x="0" y="540731"/>
                </a:moveTo>
                <a:cubicBezTo>
                  <a:pt x="0" y="242094"/>
                  <a:pt x="242094" y="0"/>
                  <a:pt x="540731" y="0"/>
                </a:cubicBezTo>
                <a:cubicBezTo>
                  <a:pt x="839368" y="0"/>
                  <a:pt x="1081462" y="242094"/>
                  <a:pt x="1081462" y="540731"/>
                </a:cubicBezTo>
                <a:cubicBezTo>
                  <a:pt x="1081462" y="839368"/>
                  <a:pt x="839368" y="1081462"/>
                  <a:pt x="540731" y="1081462"/>
                </a:cubicBezTo>
                <a:cubicBezTo>
                  <a:pt x="242094" y="1081462"/>
                  <a:pt x="0" y="839368"/>
                  <a:pt x="0" y="540731"/>
                </a:cubicBezTo>
                <a:close/>
              </a:path>
            </a:pathLst>
          </a:custGeom>
          <a:blipFill>
            <a:blip r:embed="rId3"/>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316" tIns="186316" rIns="186316" bIns="186316" numCol="1" spcCol="1270" anchor="ctr" anchorCtr="0">
            <a:noAutofit/>
          </a:bodyPr>
          <a:lstStyle/>
          <a:p>
            <a:pPr lvl="0" algn="ctr" defTabSz="977900">
              <a:lnSpc>
                <a:spcPct val="90000"/>
              </a:lnSpc>
              <a:spcBef>
                <a:spcPct val="0"/>
              </a:spcBef>
              <a:spcAft>
                <a:spcPct val="35000"/>
              </a:spcAft>
            </a:pPr>
            <a:endParaRPr lang="en-US" sz="2200" kern="1200"/>
          </a:p>
        </p:txBody>
      </p:sp>
      <p:sp>
        <p:nvSpPr>
          <p:cNvPr id="8" name="Freeform 7"/>
          <p:cNvSpPr/>
          <p:nvPr/>
        </p:nvSpPr>
        <p:spPr>
          <a:xfrm>
            <a:off x="7376458" y="2423312"/>
            <a:ext cx="627248" cy="627248"/>
          </a:xfrm>
          <a:custGeom>
            <a:avLst/>
            <a:gdLst>
              <a:gd name="connsiteX0" fmla="*/ 83142 w 627248"/>
              <a:gd name="connsiteY0" fmla="*/ 239860 h 627248"/>
              <a:gd name="connsiteX1" fmla="*/ 239860 w 627248"/>
              <a:gd name="connsiteY1" fmla="*/ 239860 h 627248"/>
              <a:gd name="connsiteX2" fmla="*/ 239860 w 627248"/>
              <a:gd name="connsiteY2" fmla="*/ 83142 h 627248"/>
              <a:gd name="connsiteX3" fmla="*/ 387388 w 627248"/>
              <a:gd name="connsiteY3" fmla="*/ 83142 h 627248"/>
              <a:gd name="connsiteX4" fmla="*/ 387388 w 627248"/>
              <a:gd name="connsiteY4" fmla="*/ 239860 h 627248"/>
              <a:gd name="connsiteX5" fmla="*/ 544106 w 627248"/>
              <a:gd name="connsiteY5" fmla="*/ 239860 h 627248"/>
              <a:gd name="connsiteX6" fmla="*/ 544106 w 627248"/>
              <a:gd name="connsiteY6" fmla="*/ 387388 h 627248"/>
              <a:gd name="connsiteX7" fmla="*/ 387388 w 627248"/>
              <a:gd name="connsiteY7" fmla="*/ 387388 h 627248"/>
              <a:gd name="connsiteX8" fmla="*/ 387388 w 627248"/>
              <a:gd name="connsiteY8" fmla="*/ 544106 h 627248"/>
              <a:gd name="connsiteX9" fmla="*/ 239860 w 627248"/>
              <a:gd name="connsiteY9" fmla="*/ 544106 h 627248"/>
              <a:gd name="connsiteX10" fmla="*/ 239860 w 627248"/>
              <a:gd name="connsiteY10" fmla="*/ 387388 h 627248"/>
              <a:gd name="connsiteX11" fmla="*/ 83142 w 627248"/>
              <a:gd name="connsiteY11" fmla="*/ 387388 h 627248"/>
              <a:gd name="connsiteX12" fmla="*/ 83142 w 627248"/>
              <a:gd name="connsiteY12" fmla="*/ 239860 h 62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248" h="627248">
                <a:moveTo>
                  <a:pt x="83142" y="239860"/>
                </a:moveTo>
                <a:lnTo>
                  <a:pt x="239860" y="239860"/>
                </a:lnTo>
                <a:lnTo>
                  <a:pt x="239860" y="83142"/>
                </a:lnTo>
                <a:lnTo>
                  <a:pt x="387388" y="83142"/>
                </a:lnTo>
                <a:lnTo>
                  <a:pt x="387388" y="239860"/>
                </a:lnTo>
                <a:lnTo>
                  <a:pt x="544106" y="239860"/>
                </a:lnTo>
                <a:lnTo>
                  <a:pt x="544106" y="387388"/>
                </a:lnTo>
                <a:lnTo>
                  <a:pt x="387388" y="387388"/>
                </a:lnTo>
                <a:lnTo>
                  <a:pt x="387388" y="544106"/>
                </a:lnTo>
                <a:lnTo>
                  <a:pt x="239860" y="544106"/>
                </a:lnTo>
                <a:lnTo>
                  <a:pt x="239860" y="387388"/>
                </a:lnTo>
                <a:lnTo>
                  <a:pt x="83142" y="387388"/>
                </a:lnTo>
                <a:lnTo>
                  <a:pt x="83142" y="239860"/>
                </a:lnTo>
                <a:close/>
              </a:path>
            </a:pathLst>
          </a:cu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142" tIns="239860" rIns="83142" bIns="239860" numCol="1" spcCol="1270" anchor="ctr" anchorCtr="0">
            <a:noAutofit/>
          </a:bodyPr>
          <a:lstStyle/>
          <a:p>
            <a:pPr lvl="0" algn="ctr" defTabSz="488950">
              <a:lnSpc>
                <a:spcPct val="90000"/>
              </a:lnSpc>
              <a:spcBef>
                <a:spcPct val="0"/>
              </a:spcBef>
              <a:spcAft>
                <a:spcPct val="35000"/>
              </a:spcAft>
            </a:pPr>
            <a:endParaRPr lang="en-US" sz="1100" kern="1200"/>
          </a:p>
        </p:txBody>
      </p:sp>
      <p:sp>
        <p:nvSpPr>
          <p:cNvPr id="9" name="Freeform 8"/>
          <p:cNvSpPr/>
          <p:nvPr/>
        </p:nvSpPr>
        <p:spPr>
          <a:xfrm>
            <a:off x="7149350" y="3157991"/>
            <a:ext cx="1081462" cy="1081462"/>
          </a:xfrm>
          <a:custGeom>
            <a:avLst/>
            <a:gdLst>
              <a:gd name="connsiteX0" fmla="*/ 0 w 1081462"/>
              <a:gd name="connsiteY0" fmla="*/ 540731 h 1081462"/>
              <a:gd name="connsiteX1" fmla="*/ 540731 w 1081462"/>
              <a:gd name="connsiteY1" fmla="*/ 0 h 1081462"/>
              <a:gd name="connsiteX2" fmla="*/ 1081462 w 1081462"/>
              <a:gd name="connsiteY2" fmla="*/ 540731 h 1081462"/>
              <a:gd name="connsiteX3" fmla="*/ 540731 w 1081462"/>
              <a:gd name="connsiteY3" fmla="*/ 1081462 h 1081462"/>
              <a:gd name="connsiteX4" fmla="*/ 0 w 1081462"/>
              <a:gd name="connsiteY4" fmla="*/ 540731 h 108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62" h="1081462">
                <a:moveTo>
                  <a:pt x="0" y="540731"/>
                </a:moveTo>
                <a:cubicBezTo>
                  <a:pt x="0" y="242094"/>
                  <a:pt x="242094" y="0"/>
                  <a:pt x="540731" y="0"/>
                </a:cubicBezTo>
                <a:cubicBezTo>
                  <a:pt x="839368" y="0"/>
                  <a:pt x="1081462" y="242094"/>
                  <a:pt x="1081462" y="540731"/>
                </a:cubicBezTo>
                <a:cubicBezTo>
                  <a:pt x="1081462" y="839368"/>
                  <a:pt x="839368" y="1081462"/>
                  <a:pt x="540731" y="1081462"/>
                </a:cubicBezTo>
                <a:cubicBezTo>
                  <a:pt x="242094" y="1081462"/>
                  <a:pt x="0" y="839368"/>
                  <a:pt x="0" y="540731"/>
                </a:cubicBezTo>
                <a:close/>
              </a:path>
            </a:pathLst>
          </a:custGeom>
          <a:blipFill>
            <a:blip r:embed="rId4"/>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316" tIns="186316" rIns="186316" bIns="186316" numCol="1" spcCol="1270" anchor="ctr" anchorCtr="0">
            <a:noAutofit/>
          </a:bodyPr>
          <a:lstStyle/>
          <a:p>
            <a:pPr lvl="0" algn="ctr" defTabSz="977900">
              <a:lnSpc>
                <a:spcPct val="90000"/>
              </a:lnSpc>
              <a:spcBef>
                <a:spcPct val="0"/>
              </a:spcBef>
              <a:spcAft>
                <a:spcPct val="35000"/>
              </a:spcAft>
            </a:pPr>
            <a:endParaRPr lang="en-US" sz="2200" kern="1200"/>
          </a:p>
        </p:txBody>
      </p:sp>
      <p:sp>
        <p:nvSpPr>
          <p:cNvPr id="10" name="Freeform 9"/>
          <p:cNvSpPr/>
          <p:nvPr/>
        </p:nvSpPr>
        <p:spPr>
          <a:xfrm>
            <a:off x="8393032" y="2535784"/>
            <a:ext cx="343905" cy="402304"/>
          </a:xfrm>
          <a:custGeom>
            <a:avLst/>
            <a:gdLst>
              <a:gd name="connsiteX0" fmla="*/ 0 w 343905"/>
              <a:gd name="connsiteY0" fmla="*/ 80461 h 402304"/>
              <a:gd name="connsiteX1" fmla="*/ 171953 w 343905"/>
              <a:gd name="connsiteY1" fmla="*/ 80461 h 402304"/>
              <a:gd name="connsiteX2" fmla="*/ 171953 w 343905"/>
              <a:gd name="connsiteY2" fmla="*/ 0 h 402304"/>
              <a:gd name="connsiteX3" fmla="*/ 343905 w 343905"/>
              <a:gd name="connsiteY3" fmla="*/ 201152 h 402304"/>
              <a:gd name="connsiteX4" fmla="*/ 171953 w 343905"/>
              <a:gd name="connsiteY4" fmla="*/ 402304 h 402304"/>
              <a:gd name="connsiteX5" fmla="*/ 171953 w 343905"/>
              <a:gd name="connsiteY5" fmla="*/ 321843 h 402304"/>
              <a:gd name="connsiteX6" fmla="*/ 0 w 343905"/>
              <a:gd name="connsiteY6" fmla="*/ 321843 h 402304"/>
              <a:gd name="connsiteX7" fmla="*/ 0 w 343905"/>
              <a:gd name="connsiteY7" fmla="*/ 80461 h 4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05" h="402304">
                <a:moveTo>
                  <a:pt x="0" y="80461"/>
                </a:moveTo>
                <a:lnTo>
                  <a:pt x="171953" y="80461"/>
                </a:lnTo>
                <a:lnTo>
                  <a:pt x="171953" y="0"/>
                </a:lnTo>
                <a:lnTo>
                  <a:pt x="343905" y="201152"/>
                </a:lnTo>
                <a:lnTo>
                  <a:pt x="171953" y="402304"/>
                </a:lnTo>
                <a:lnTo>
                  <a:pt x="171953" y="321843"/>
                </a:lnTo>
                <a:lnTo>
                  <a:pt x="0" y="321843"/>
                </a:lnTo>
                <a:lnTo>
                  <a:pt x="0" y="80461"/>
                </a:lnTo>
                <a:close/>
              </a:path>
            </a:pathLst>
          </a:custGeom>
          <a:solidFill>
            <a:schemeClr val="tx1">
              <a:lumMod val="65000"/>
              <a:lumOff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0461" rIns="103171" bIns="80461" numCol="1" spcCol="1270" anchor="ctr" anchorCtr="0">
            <a:noAutofit/>
          </a:bodyPr>
          <a:lstStyle/>
          <a:p>
            <a:pPr lvl="0" algn="ctr" defTabSz="800100">
              <a:lnSpc>
                <a:spcPct val="90000"/>
              </a:lnSpc>
              <a:spcBef>
                <a:spcPct val="0"/>
              </a:spcBef>
              <a:spcAft>
                <a:spcPct val="35000"/>
              </a:spcAft>
            </a:pPr>
            <a:endParaRPr lang="en-US" sz="1800" kern="1200"/>
          </a:p>
        </p:txBody>
      </p:sp>
      <p:sp>
        <p:nvSpPr>
          <p:cNvPr id="17" name="Freeform 16"/>
          <p:cNvSpPr/>
          <p:nvPr/>
        </p:nvSpPr>
        <p:spPr>
          <a:xfrm rot="16200000">
            <a:off x="-1488018" y="3078755"/>
            <a:ext cx="4226560" cy="461415"/>
          </a:xfrm>
          <a:custGeom>
            <a:avLst/>
            <a:gdLst>
              <a:gd name="connsiteX0" fmla="*/ 0 w 4226560"/>
              <a:gd name="connsiteY0" fmla="*/ 0 h 392277"/>
              <a:gd name="connsiteX1" fmla="*/ 4226560 w 4226560"/>
              <a:gd name="connsiteY1" fmla="*/ 0 h 392277"/>
              <a:gd name="connsiteX2" fmla="*/ 4226560 w 4226560"/>
              <a:gd name="connsiteY2" fmla="*/ 392277 h 392277"/>
              <a:gd name="connsiteX3" fmla="*/ 0 w 4226560"/>
              <a:gd name="connsiteY3" fmla="*/ 392277 h 392277"/>
              <a:gd name="connsiteX4" fmla="*/ 0 w 4226560"/>
              <a:gd name="connsiteY4" fmla="*/ 0 h 39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392277">
                <a:moveTo>
                  <a:pt x="0" y="0"/>
                </a:moveTo>
                <a:lnTo>
                  <a:pt x="4226560" y="0"/>
                </a:lnTo>
                <a:lnTo>
                  <a:pt x="4226560" y="392277"/>
                </a:lnTo>
                <a:lnTo>
                  <a:pt x="0" y="3922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45967" bIns="0" numCol="1" spcCol="1270" anchor="t" anchorCtr="0">
            <a:noAutofit/>
          </a:bodyPr>
          <a:lstStyle/>
          <a:p>
            <a:pPr lvl="0" algn="r" defTabSz="1289050">
              <a:lnSpc>
                <a:spcPct val="90000"/>
              </a:lnSpc>
              <a:spcBef>
                <a:spcPct val="0"/>
              </a:spcBef>
              <a:spcAft>
                <a:spcPct val="35000"/>
              </a:spcAft>
            </a:pPr>
            <a:endParaRPr lang="en-US" sz="2900" kern="1200"/>
          </a:p>
        </p:txBody>
      </p:sp>
      <p:sp>
        <p:nvSpPr>
          <p:cNvPr id="21" name="Freeform 20"/>
          <p:cNvSpPr/>
          <p:nvPr/>
        </p:nvSpPr>
        <p:spPr>
          <a:xfrm rot="16200000">
            <a:off x="1854331" y="3078755"/>
            <a:ext cx="4226560" cy="461415"/>
          </a:xfrm>
          <a:custGeom>
            <a:avLst/>
            <a:gdLst>
              <a:gd name="connsiteX0" fmla="*/ 0 w 4226560"/>
              <a:gd name="connsiteY0" fmla="*/ 0 h 392277"/>
              <a:gd name="connsiteX1" fmla="*/ 4226560 w 4226560"/>
              <a:gd name="connsiteY1" fmla="*/ 0 h 392277"/>
              <a:gd name="connsiteX2" fmla="*/ 4226560 w 4226560"/>
              <a:gd name="connsiteY2" fmla="*/ 392277 h 392277"/>
              <a:gd name="connsiteX3" fmla="*/ 0 w 4226560"/>
              <a:gd name="connsiteY3" fmla="*/ 392277 h 392277"/>
              <a:gd name="connsiteX4" fmla="*/ 0 w 4226560"/>
              <a:gd name="connsiteY4" fmla="*/ 0 h 39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392277">
                <a:moveTo>
                  <a:pt x="0" y="0"/>
                </a:moveTo>
                <a:lnTo>
                  <a:pt x="4226560" y="0"/>
                </a:lnTo>
                <a:lnTo>
                  <a:pt x="4226560" y="392277"/>
                </a:lnTo>
                <a:lnTo>
                  <a:pt x="0" y="3922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45967" bIns="0" numCol="1" spcCol="1270" anchor="t" anchorCtr="0">
            <a:noAutofit/>
          </a:bodyPr>
          <a:lstStyle/>
          <a:p>
            <a:pPr lvl="0" algn="r" defTabSz="1289050">
              <a:lnSpc>
                <a:spcPct val="90000"/>
              </a:lnSpc>
              <a:spcBef>
                <a:spcPct val="0"/>
              </a:spcBef>
              <a:spcAft>
                <a:spcPct val="35000"/>
              </a:spcAft>
            </a:pPr>
            <a:endParaRPr lang="en-US" sz="2900" kern="1200"/>
          </a:p>
        </p:txBody>
      </p:sp>
      <p:sp>
        <p:nvSpPr>
          <p:cNvPr id="24" name="Freeform 23"/>
          <p:cNvSpPr/>
          <p:nvPr/>
        </p:nvSpPr>
        <p:spPr>
          <a:xfrm rot="16200000">
            <a:off x="5196681" y="3078755"/>
            <a:ext cx="4226560" cy="461415"/>
          </a:xfrm>
          <a:custGeom>
            <a:avLst/>
            <a:gdLst>
              <a:gd name="connsiteX0" fmla="*/ 0 w 4226560"/>
              <a:gd name="connsiteY0" fmla="*/ 0 h 392277"/>
              <a:gd name="connsiteX1" fmla="*/ 4226560 w 4226560"/>
              <a:gd name="connsiteY1" fmla="*/ 0 h 392277"/>
              <a:gd name="connsiteX2" fmla="*/ 4226560 w 4226560"/>
              <a:gd name="connsiteY2" fmla="*/ 392277 h 392277"/>
              <a:gd name="connsiteX3" fmla="*/ 0 w 4226560"/>
              <a:gd name="connsiteY3" fmla="*/ 392277 h 392277"/>
              <a:gd name="connsiteX4" fmla="*/ 0 w 4226560"/>
              <a:gd name="connsiteY4" fmla="*/ 0 h 39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392277">
                <a:moveTo>
                  <a:pt x="0" y="0"/>
                </a:moveTo>
                <a:lnTo>
                  <a:pt x="4226560" y="0"/>
                </a:lnTo>
                <a:lnTo>
                  <a:pt x="4226560" y="392277"/>
                </a:lnTo>
                <a:lnTo>
                  <a:pt x="0" y="3922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345967" bIns="0" numCol="1" spcCol="1270" anchor="t" anchorCtr="0">
            <a:noAutofit/>
          </a:bodyPr>
          <a:lstStyle/>
          <a:p>
            <a:pPr lvl="0" algn="r" defTabSz="1289050">
              <a:lnSpc>
                <a:spcPct val="90000"/>
              </a:lnSpc>
              <a:spcBef>
                <a:spcPct val="0"/>
              </a:spcBef>
              <a:spcAft>
                <a:spcPct val="35000"/>
              </a:spcAft>
            </a:pPr>
            <a:endParaRPr lang="en-US" sz="2900" kern="1200"/>
          </a:p>
        </p:txBody>
      </p:sp>
      <p:sp>
        <p:nvSpPr>
          <p:cNvPr id="12" name="Rectangle 11"/>
          <p:cNvSpPr/>
          <p:nvPr/>
        </p:nvSpPr>
        <p:spPr>
          <a:xfrm>
            <a:off x="9126263" y="1188946"/>
            <a:ext cx="2623285" cy="4233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055424" y="1178719"/>
            <a:ext cx="2759756" cy="4226560"/>
          </a:xfrm>
          <a:custGeom>
            <a:avLst/>
            <a:gdLst>
              <a:gd name="connsiteX0" fmla="*/ 0 w 1953958"/>
              <a:gd name="connsiteY0" fmla="*/ 0 h 4226560"/>
              <a:gd name="connsiteX1" fmla="*/ 1953958 w 1953958"/>
              <a:gd name="connsiteY1" fmla="*/ 0 h 4226560"/>
              <a:gd name="connsiteX2" fmla="*/ 1953958 w 1953958"/>
              <a:gd name="connsiteY2" fmla="*/ 4226560 h 4226560"/>
              <a:gd name="connsiteX3" fmla="*/ 0 w 1953958"/>
              <a:gd name="connsiteY3" fmla="*/ 4226560 h 4226560"/>
              <a:gd name="connsiteX4" fmla="*/ 0 w 1953958"/>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58" h="4226560">
                <a:moveTo>
                  <a:pt x="0" y="0"/>
                </a:moveTo>
                <a:lnTo>
                  <a:pt x="1953958" y="0"/>
                </a:lnTo>
                <a:lnTo>
                  <a:pt x="1953958" y="4226560"/>
                </a:lnTo>
                <a:lnTo>
                  <a:pt x="0" y="4226560"/>
                </a:lnTo>
                <a:lnTo>
                  <a:pt x="0" y="0"/>
                </a:lnTo>
                <a:close/>
              </a:path>
            </a:pathLst>
          </a:custGeom>
          <a:solidFill>
            <a:srgbClr val="6600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816" tIns="345967" rIns="305816" bIns="305816" numCol="1" spcCol="1270" anchor="t" anchorCtr="0">
            <a:noAutofit/>
          </a:bodyPr>
          <a:lstStyle/>
          <a:p>
            <a:pPr marL="285750" lvl="1" indent="-285750" algn="l" defTabSz="1511300">
              <a:lnSpc>
                <a:spcPct val="90000"/>
              </a:lnSpc>
              <a:spcBef>
                <a:spcPct val="0"/>
              </a:spcBef>
              <a:spcAft>
                <a:spcPct val="15000"/>
              </a:spcAft>
              <a:buChar char="••"/>
            </a:pPr>
            <a:endParaRPr lang="en-US" sz="3400" kern="1200" dirty="0"/>
          </a:p>
          <a:p>
            <a:pPr marL="285750" lvl="1" indent="-285750" algn="l" defTabSz="1511300">
              <a:lnSpc>
                <a:spcPct val="90000"/>
              </a:lnSpc>
              <a:spcBef>
                <a:spcPct val="0"/>
              </a:spcBef>
              <a:spcAft>
                <a:spcPct val="15000"/>
              </a:spcAft>
              <a:buChar char="••"/>
            </a:pPr>
            <a:endParaRPr lang="en-US" sz="3400" kern="1200" dirty="0"/>
          </a:p>
        </p:txBody>
      </p:sp>
      <p:sp>
        <p:nvSpPr>
          <p:cNvPr id="28" name="Freeform 27"/>
          <p:cNvSpPr/>
          <p:nvPr/>
        </p:nvSpPr>
        <p:spPr>
          <a:xfrm>
            <a:off x="3712072" y="695840"/>
            <a:ext cx="1081462" cy="1081462"/>
          </a:xfrm>
          <a:custGeom>
            <a:avLst/>
            <a:gdLst>
              <a:gd name="connsiteX0" fmla="*/ 0 w 1081462"/>
              <a:gd name="connsiteY0" fmla="*/ 540731 h 1081462"/>
              <a:gd name="connsiteX1" fmla="*/ 540731 w 1081462"/>
              <a:gd name="connsiteY1" fmla="*/ 0 h 1081462"/>
              <a:gd name="connsiteX2" fmla="*/ 1081462 w 1081462"/>
              <a:gd name="connsiteY2" fmla="*/ 540731 h 1081462"/>
              <a:gd name="connsiteX3" fmla="*/ 540731 w 1081462"/>
              <a:gd name="connsiteY3" fmla="*/ 1081462 h 1081462"/>
              <a:gd name="connsiteX4" fmla="*/ 0 w 1081462"/>
              <a:gd name="connsiteY4" fmla="*/ 540731 h 108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62" h="1081462">
                <a:moveTo>
                  <a:pt x="0" y="540731"/>
                </a:moveTo>
                <a:cubicBezTo>
                  <a:pt x="0" y="242094"/>
                  <a:pt x="242094" y="0"/>
                  <a:pt x="540731" y="0"/>
                </a:cubicBezTo>
                <a:cubicBezTo>
                  <a:pt x="839368" y="0"/>
                  <a:pt x="1081462" y="242094"/>
                  <a:pt x="1081462" y="540731"/>
                </a:cubicBezTo>
                <a:cubicBezTo>
                  <a:pt x="1081462" y="839368"/>
                  <a:pt x="839368" y="1081462"/>
                  <a:pt x="540731" y="1081462"/>
                </a:cubicBezTo>
                <a:cubicBezTo>
                  <a:pt x="242094" y="1081462"/>
                  <a:pt x="0" y="839368"/>
                  <a:pt x="0" y="540731"/>
                </a:cubicBezTo>
                <a:close/>
              </a:path>
            </a:pathLst>
          </a:custGeom>
          <a:blipFill>
            <a:blip r:embed="rId3"/>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316" tIns="186316" rIns="186316" bIns="186316" numCol="1" spcCol="1270" anchor="ctr" anchorCtr="0">
            <a:noAutofit/>
          </a:bodyPr>
          <a:lstStyle/>
          <a:p>
            <a:pPr lvl="0" algn="ctr" defTabSz="977900">
              <a:lnSpc>
                <a:spcPct val="90000"/>
              </a:lnSpc>
              <a:spcBef>
                <a:spcPct val="0"/>
              </a:spcBef>
              <a:spcAft>
                <a:spcPct val="35000"/>
              </a:spcAft>
            </a:pPr>
            <a:endParaRPr lang="en-US" sz="2200" kern="1200"/>
          </a:p>
        </p:txBody>
      </p:sp>
      <p:sp>
        <p:nvSpPr>
          <p:cNvPr id="32" name="Freeform 31"/>
          <p:cNvSpPr/>
          <p:nvPr/>
        </p:nvSpPr>
        <p:spPr>
          <a:xfrm>
            <a:off x="737906" y="1178719"/>
            <a:ext cx="2759756" cy="4226560"/>
          </a:xfrm>
          <a:custGeom>
            <a:avLst/>
            <a:gdLst>
              <a:gd name="connsiteX0" fmla="*/ 0 w 1953958"/>
              <a:gd name="connsiteY0" fmla="*/ 0 h 4226560"/>
              <a:gd name="connsiteX1" fmla="*/ 1953958 w 1953958"/>
              <a:gd name="connsiteY1" fmla="*/ 0 h 4226560"/>
              <a:gd name="connsiteX2" fmla="*/ 1953958 w 1953958"/>
              <a:gd name="connsiteY2" fmla="*/ 4226560 h 4226560"/>
              <a:gd name="connsiteX3" fmla="*/ 0 w 1953958"/>
              <a:gd name="connsiteY3" fmla="*/ 4226560 h 4226560"/>
              <a:gd name="connsiteX4" fmla="*/ 0 w 1953958"/>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58" h="4226560">
                <a:moveTo>
                  <a:pt x="0" y="0"/>
                </a:moveTo>
                <a:lnTo>
                  <a:pt x="1953958" y="0"/>
                </a:lnTo>
                <a:lnTo>
                  <a:pt x="1953958" y="4226560"/>
                </a:lnTo>
                <a:lnTo>
                  <a:pt x="0" y="4226560"/>
                </a:lnTo>
                <a:lnTo>
                  <a:pt x="0" y="0"/>
                </a:lnTo>
                <a:close/>
              </a:path>
            </a:pathLst>
          </a:custGeom>
          <a:solidFill>
            <a:srgbClr val="D25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816" tIns="345967" rIns="305816" bIns="305816" numCol="1" spcCol="1270" anchor="t" anchorCtr="0">
            <a:noAutofit/>
          </a:bodyPr>
          <a:lstStyle/>
          <a:p>
            <a:pPr marL="285750" lvl="1" indent="-285750" algn="l" defTabSz="1511300">
              <a:lnSpc>
                <a:spcPct val="90000"/>
              </a:lnSpc>
              <a:spcBef>
                <a:spcPct val="0"/>
              </a:spcBef>
              <a:spcAft>
                <a:spcPct val="15000"/>
              </a:spcAft>
              <a:buChar char="••"/>
            </a:pPr>
            <a:endParaRPr lang="en-US" sz="3400" kern="1200">
              <a:solidFill>
                <a:srgbClr val="D25500"/>
              </a:solidFill>
            </a:endParaRPr>
          </a:p>
          <a:p>
            <a:pPr marL="285750" lvl="1" indent="-285750" algn="l" defTabSz="1511300">
              <a:lnSpc>
                <a:spcPct val="90000"/>
              </a:lnSpc>
              <a:spcBef>
                <a:spcPct val="0"/>
              </a:spcBef>
              <a:spcAft>
                <a:spcPct val="15000"/>
              </a:spcAft>
              <a:buChar char="••"/>
            </a:pPr>
            <a:endParaRPr lang="en-US" sz="3400" kern="1200">
              <a:solidFill>
                <a:srgbClr val="D25500"/>
              </a:solidFill>
            </a:endParaRPr>
          </a:p>
        </p:txBody>
      </p:sp>
      <p:sp>
        <p:nvSpPr>
          <p:cNvPr id="33" name="Freeform 32"/>
          <p:cNvSpPr/>
          <p:nvPr/>
        </p:nvSpPr>
        <p:spPr>
          <a:xfrm>
            <a:off x="394554" y="695840"/>
            <a:ext cx="1081462" cy="1081462"/>
          </a:xfrm>
          <a:custGeom>
            <a:avLst/>
            <a:gdLst>
              <a:gd name="connsiteX0" fmla="*/ 0 w 1081462"/>
              <a:gd name="connsiteY0" fmla="*/ 540731 h 1081462"/>
              <a:gd name="connsiteX1" fmla="*/ 540731 w 1081462"/>
              <a:gd name="connsiteY1" fmla="*/ 0 h 1081462"/>
              <a:gd name="connsiteX2" fmla="*/ 1081462 w 1081462"/>
              <a:gd name="connsiteY2" fmla="*/ 540731 h 1081462"/>
              <a:gd name="connsiteX3" fmla="*/ 540731 w 1081462"/>
              <a:gd name="connsiteY3" fmla="*/ 1081462 h 1081462"/>
              <a:gd name="connsiteX4" fmla="*/ 0 w 1081462"/>
              <a:gd name="connsiteY4" fmla="*/ 540731 h 108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62" h="1081462">
                <a:moveTo>
                  <a:pt x="0" y="540731"/>
                </a:moveTo>
                <a:cubicBezTo>
                  <a:pt x="0" y="242094"/>
                  <a:pt x="242094" y="0"/>
                  <a:pt x="540731" y="0"/>
                </a:cubicBezTo>
                <a:cubicBezTo>
                  <a:pt x="839368" y="0"/>
                  <a:pt x="1081462" y="242094"/>
                  <a:pt x="1081462" y="540731"/>
                </a:cubicBezTo>
                <a:cubicBezTo>
                  <a:pt x="1081462" y="839368"/>
                  <a:pt x="839368" y="1081462"/>
                  <a:pt x="540731" y="1081462"/>
                </a:cubicBezTo>
                <a:cubicBezTo>
                  <a:pt x="242094" y="1081462"/>
                  <a:pt x="0" y="839368"/>
                  <a:pt x="0" y="540731"/>
                </a:cubicBezTo>
                <a:close/>
              </a:path>
            </a:pathLst>
          </a:custGeom>
          <a:blipFill>
            <a:blip r:embed="rId4"/>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316" tIns="186316" rIns="186316" bIns="186316" numCol="1" spcCol="1270" anchor="ctr" anchorCtr="0">
            <a:noAutofit/>
          </a:bodyPr>
          <a:lstStyle/>
          <a:p>
            <a:pPr lvl="0" algn="ctr" defTabSz="977900">
              <a:lnSpc>
                <a:spcPct val="90000"/>
              </a:lnSpc>
              <a:spcBef>
                <a:spcPct val="0"/>
              </a:spcBef>
              <a:spcAft>
                <a:spcPct val="35000"/>
              </a:spcAft>
            </a:pPr>
            <a:endParaRPr lang="en-US" sz="2200" kern="1200"/>
          </a:p>
        </p:txBody>
      </p:sp>
      <p:sp>
        <p:nvSpPr>
          <p:cNvPr id="34" name="TextBox 33"/>
          <p:cNvSpPr txBox="1"/>
          <p:nvPr/>
        </p:nvSpPr>
        <p:spPr>
          <a:xfrm>
            <a:off x="855970" y="1414732"/>
            <a:ext cx="2482453" cy="3821502"/>
          </a:xfrm>
          <a:prstGeom prst="rect">
            <a:avLst/>
          </a:prstGeom>
          <a:noFill/>
        </p:spPr>
        <p:txBody>
          <a:bodyPr wrap="square" rtlCol="0">
            <a:spAutoFit/>
          </a:bodyPr>
          <a:lstStyle/>
          <a:p>
            <a:endParaRPr lang="en-US" dirty="0"/>
          </a:p>
        </p:txBody>
      </p:sp>
      <p:sp>
        <p:nvSpPr>
          <p:cNvPr id="35" name="TextBox 34"/>
          <p:cNvSpPr txBox="1"/>
          <p:nvPr/>
        </p:nvSpPr>
        <p:spPr>
          <a:xfrm>
            <a:off x="831138" y="1673524"/>
            <a:ext cx="2659685" cy="3485570"/>
          </a:xfrm>
          <a:prstGeom prst="rect">
            <a:avLst/>
          </a:prstGeom>
          <a:noFill/>
        </p:spPr>
        <p:txBody>
          <a:bodyPr wrap="square" rtlCol="0">
            <a:spAutoFit/>
          </a:bodyPr>
          <a:lstStyle/>
          <a:p>
            <a:r>
              <a:rPr lang="en-US" sz="1050" dirty="0" smtClean="0"/>
              <a:t>          The </a:t>
            </a:r>
            <a:r>
              <a:rPr lang="en-US" sz="1050" b="1" dirty="0" err="1">
                <a:solidFill>
                  <a:schemeClr val="bg1"/>
                </a:solidFill>
              </a:rPr>
              <a:t>disABILITY</a:t>
            </a:r>
            <a:r>
              <a:rPr lang="en-US" sz="1050" b="1" dirty="0">
                <a:solidFill>
                  <a:schemeClr val="bg1"/>
                </a:solidFill>
              </a:rPr>
              <a:t> Advocate Programs </a:t>
            </a:r>
            <a:r>
              <a:rPr lang="en-US" sz="1050" dirty="0"/>
              <a:t>takes partners on campus who are ready and willing and provides them with knowledge, tools, and skills to be </a:t>
            </a:r>
            <a:r>
              <a:rPr lang="en-US" sz="1050" dirty="0">
                <a:solidFill>
                  <a:schemeClr val="bg1"/>
                </a:solidFill>
              </a:rPr>
              <a:t>ABLE</a:t>
            </a:r>
            <a:r>
              <a:rPr lang="en-US" sz="1050" dirty="0"/>
              <a:t> to work more effectively and confidently with people with disabilities. </a:t>
            </a:r>
            <a:endParaRPr lang="en-US" sz="1050" dirty="0" smtClean="0"/>
          </a:p>
          <a:p>
            <a:endParaRPr lang="en-US" sz="1050" b="1" dirty="0"/>
          </a:p>
          <a:p>
            <a:r>
              <a:rPr lang="en-US" sz="1050" b="1" dirty="0" smtClean="0">
                <a:solidFill>
                  <a:schemeClr val="bg1"/>
                </a:solidFill>
              </a:rPr>
              <a:t>Partners</a:t>
            </a:r>
          </a:p>
          <a:p>
            <a:pPr marL="171450" indent="-171450">
              <a:buFont typeface="Arial" panose="020B0604020202020204" pitchFamily="34" charset="0"/>
              <a:buChar char="•"/>
            </a:pPr>
            <a:r>
              <a:rPr lang="en-US" sz="1050" dirty="0"/>
              <a:t>Admissions Ambassadors</a:t>
            </a:r>
          </a:p>
          <a:p>
            <a:pPr marL="171450" indent="-171450">
              <a:buFont typeface="Arial" panose="020B0604020202020204" pitchFamily="34" charset="0"/>
              <a:buChar char="•"/>
            </a:pPr>
            <a:r>
              <a:rPr lang="en-US" sz="1050" dirty="0"/>
              <a:t>Academic Advisors across Campus</a:t>
            </a:r>
          </a:p>
          <a:p>
            <a:pPr marL="171450" indent="-171450">
              <a:buFont typeface="Arial" panose="020B0604020202020204" pitchFamily="34" charset="0"/>
              <a:buChar char="•"/>
            </a:pPr>
            <a:r>
              <a:rPr lang="en-US" sz="1050" dirty="0"/>
              <a:t>Counseling and Mental Health Center</a:t>
            </a:r>
          </a:p>
          <a:p>
            <a:pPr marL="171450" indent="-171450">
              <a:buFont typeface="Arial" panose="020B0604020202020204" pitchFamily="34" charset="0"/>
              <a:buChar char="•"/>
            </a:pPr>
            <a:r>
              <a:rPr lang="en-US" sz="1050" dirty="0"/>
              <a:t>Dean of Students</a:t>
            </a:r>
          </a:p>
          <a:p>
            <a:endParaRPr lang="en-US" sz="1050" b="1" dirty="0" smtClean="0"/>
          </a:p>
          <a:p>
            <a:r>
              <a:rPr lang="en-US" sz="1050" b="1" dirty="0" smtClean="0">
                <a:solidFill>
                  <a:schemeClr val="bg1"/>
                </a:solidFill>
              </a:rPr>
              <a:t>Services</a:t>
            </a:r>
            <a:endParaRPr lang="en-US" sz="1050" b="1" dirty="0">
              <a:solidFill>
                <a:schemeClr val="bg1"/>
              </a:solidFill>
            </a:endParaRPr>
          </a:p>
          <a:p>
            <a:pPr marL="171450" indent="-171450">
              <a:buFont typeface="Arial" panose="020B0604020202020204" pitchFamily="34" charset="0"/>
              <a:buChar char="•"/>
            </a:pPr>
            <a:r>
              <a:rPr lang="en-US" sz="1050" dirty="0"/>
              <a:t>AD/HD and Learning Disabilities</a:t>
            </a:r>
          </a:p>
          <a:p>
            <a:pPr marL="171450" indent="-171450">
              <a:buFont typeface="Arial" panose="020B0604020202020204" pitchFamily="34" charset="0"/>
              <a:buChar char="•"/>
            </a:pPr>
            <a:r>
              <a:rPr lang="en-US" sz="1050" dirty="0"/>
              <a:t>Traumatic Brain Injuries</a:t>
            </a:r>
          </a:p>
          <a:p>
            <a:pPr marL="171450" indent="-171450">
              <a:buFont typeface="Arial" panose="020B0604020202020204" pitchFamily="34" charset="0"/>
              <a:buChar char="•"/>
            </a:pPr>
            <a:r>
              <a:rPr lang="en-US" sz="1050" dirty="0"/>
              <a:t>Psychological Disabilities</a:t>
            </a:r>
          </a:p>
          <a:p>
            <a:pPr marL="171450" indent="-171450">
              <a:buFont typeface="Arial" panose="020B0604020202020204" pitchFamily="34" charset="0"/>
              <a:buChar char="•"/>
            </a:pPr>
            <a:r>
              <a:rPr lang="en-US" sz="1050" dirty="0"/>
              <a:t>Autism Spectrum Disorders</a:t>
            </a:r>
          </a:p>
          <a:p>
            <a:pPr marL="171450" indent="-171450">
              <a:buFont typeface="Arial" panose="020B0604020202020204" pitchFamily="34" charset="0"/>
              <a:buChar char="•"/>
            </a:pPr>
            <a:r>
              <a:rPr lang="en-US" sz="1050" dirty="0"/>
              <a:t>Medical and Physical Disabilities</a:t>
            </a:r>
          </a:p>
          <a:p>
            <a:pPr marL="171450" indent="-171450">
              <a:buFont typeface="Arial" panose="020B0604020202020204" pitchFamily="34" charset="0"/>
              <a:buChar char="•"/>
            </a:pPr>
            <a:r>
              <a:rPr lang="en-US" sz="1050" dirty="0"/>
              <a:t>Visual Disabilities</a:t>
            </a:r>
          </a:p>
          <a:p>
            <a:pPr marL="171450" indent="-171450">
              <a:buFont typeface="Arial" panose="020B0604020202020204" pitchFamily="34" charset="0"/>
              <a:buChar char="•"/>
            </a:pPr>
            <a:r>
              <a:rPr lang="en-US" sz="1050" dirty="0"/>
              <a:t>Hearing Disabilities</a:t>
            </a:r>
          </a:p>
        </p:txBody>
      </p:sp>
      <p:sp>
        <p:nvSpPr>
          <p:cNvPr id="36" name="TextBox 35"/>
          <p:cNvSpPr txBox="1"/>
          <p:nvPr/>
        </p:nvSpPr>
        <p:spPr>
          <a:xfrm>
            <a:off x="4265523" y="1414732"/>
            <a:ext cx="2350693" cy="3821502"/>
          </a:xfrm>
          <a:prstGeom prst="rect">
            <a:avLst/>
          </a:prstGeom>
          <a:noFill/>
        </p:spPr>
        <p:txBody>
          <a:bodyPr wrap="square" rtlCol="0">
            <a:spAutoFit/>
          </a:bodyPr>
          <a:lstStyle/>
          <a:p>
            <a:endParaRPr lang="en-US" dirty="0"/>
          </a:p>
        </p:txBody>
      </p:sp>
      <p:sp>
        <p:nvSpPr>
          <p:cNvPr id="37" name="TextBox 36"/>
          <p:cNvSpPr txBox="1"/>
          <p:nvPr/>
        </p:nvSpPr>
        <p:spPr>
          <a:xfrm>
            <a:off x="9353369" y="1500996"/>
            <a:ext cx="2179870" cy="646331"/>
          </a:xfrm>
          <a:prstGeom prst="rect">
            <a:avLst/>
          </a:prstGeom>
          <a:noFill/>
        </p:spPr>
        <p:txBody>
          <a:bodyPr wrap="square" rtlCol="0">
            <a:spAutoFit/>
          </a:bodyPr>
          <a:lstStyle/>
          <a:p>
            <a:r>
              <a:rPr lang="en-US" dirty="0">
                <a:solidFill>
                  <a:srgbClr val="660033"/>
                </a:solidFill>
              </a:rPr>
              <a:t>Institute for Person-Centered </a:t>
            </a:r>
            <a:r>
              <a:rPr lang="en-US" dirty="0" smtClean="0">
                <a:solidFill>
                  <a:srgbClr val="660033"/>
                </a:solidFill>
              </a:rPr>
              <a:t>Practices</a:t>
            </a:r>
            <a:endParaRPr lang="en-US" dirty="0">
              <a:solidFill>
                <a:srgbClr val="660033"/>
              </a:solidFill>
            </a:endParaRPr>
          </a:p>
        </p:txBody>
      </p:sp>
      <p:sp>
        <p:nvSpPr>
          <p:cNvPr id="38" name="TextBox 37"/>
          <p:cNvSpPr txBox="1"/>
          <p:nvPr/>
        </p:nvSpPr>
        <p:spPr>
          <a:xfrm>
            <a:off x="4270965" y="1582698"/>
            <a:ext cx="2489059" cy="3970318"/>
          </a:xfrm>
          <a:prstGeom prst="rect">
            <a:avLst/>
          </a:prstGeom>
          <a:noFill/>
        </p:spPr>
        <p:txBody>
          <a:bodyPr wrap="square" rtlCol="0">
            <a:spAutoFit/>
          </a:bodyPr>
          <a:lstStyle/>
          <a:p>
            <a:r>
              <a:rPr lang="en-US" sz="1050" dirty="0">
                <a:solidFill>
                  <a:schemeClr val="tx1">
                    <a:lumMod val="50000"/>
                    <a:lumOff val="50000"/>
                  </a:schemeClr>
                </a:solidFill>
              </a:rPr>
              <a:t>          </a:t>
            </a:r>
            <a:r>
              <a:rPr lang="en-US" sz="1050" dirty="0">
                <a:solidFill>
                  <a:schemeClr val="bg1">
                    <a:lumMod val="65000"/>
                  </a:schemeClr>
                </a:solidFill>
              </a:rPr>
              <a:t>The</a:t>
            </a:r>
            <a:r>
              <a:rPr lang="en-US" sz="1050" dirty="0">
                <a:solidFill>
                  <a:schemeClr val="tx1">
                    <a:lumMod val="50000"/>
                    <a:lumOff val="50000"/>
                  </a:schemeClr>
                </a:solidFill>
              </a:rPr>
              <a:t> </a:t>
            </a:r>
            <a:r>
              <a:rPr lang="en-US" sz="1050" b="1" dirty="0">
                <a:solidFill>
                  <a:schemeClr val="bg1"/>
                </a:solidFill>
              </a:rPr>
              <a:t>Postsecondary Access and Training in Human Services </a:t>
            </a:r>
            <a:r>
              <a:rPr lang="en-US" sz="1050" dirty="0">
                <a:solidFill>
                  <a:schemeClr val="bg1"/>
                </a:solidFill>
              </a:rPr>
              <a:t>(PATHS) </a:t>
            </a:r>
            <a:r>
              <a:rPr lang="en-US" sz="1050" dirty="0">
                <a:solidFill>
                  <a:schemeClr val="bg1">
                    <a:lumMod val="65000"/>
                  </a:schemeClr>
                </a:solidFill>
              </a:rPr>
              <a:t>and the </a:t>
            </a:r>
            <a:r>
              <a:rPr lang="en-US" sz="1050" b="1" dirty="0">
                <a:solidFill>
                  <a:schemeClr val="bg1"/>
                </a:solidFill>
              </a:rPr>
              <a:t>Bridge to Career in Human Services </a:t>
            </a:r>
            <a:r>
              <a:rPr lang="en-US" sz="1050" dirty="0">
                <a:solidFill>
                  <a:schemeClr val="bg1"/>
                </a:solidFill>
              </a:rPr>
              <a:t>(B2C) </a:t>
            </a:r>
            <a:r>
              <a:rPr lang="en-US" sz="1050" dirty="0">
                <a:solidFill>
                  <a:schemeClr val="bg1">
                    <a:lumMod val="65000"/>
                  </a:schemeClr>
                </a:solidFill>
              </a:rPr>
              <a:t>are postsecondary education programs at Texas A&amp;M University that are funded by the </a:t>
            </a:r>
            <a:r>
              <a:rPr lang="en-US" sz="1050" b="1" dirty="0">
                <a:solidFill>
                  <a:schemeClr val="bg1"/>
                </a:solidFill>
              </a:rPr>
              <a:t>Texas Department of Assistive and Rehabilitative Services </a:t>
            </a:r>
            <a:r>
              <a:rPr lang="en-US" sz="1050" dirty="0">
                <a:solidFill>
                  <a:schemeClr val="bg1"/>
                </a:solidFill>
              </a:rPr>
              <a:t>(TDARS) </a:t>
            </a:r>
            <a:r>
              <a:rPr lang="en-US" sz="1050" dirty="0">
                <a:solidFill>
                  <a:schemeClr val="tx1">
                    <a:lumMod val="50000"/>
                    <a:lumOff val="50000"/>
                  </a:schemeClr>
                </a:solidFill>
              </a:rPr>
              <a:t>and</a:t>
            </a:r>
            <a:r>
              <a:rPr lang="en-US" sz="1050" dirty="0"/>
              <a:t> </a:t>
            </a:r>
            <a:r>
              <a:rPr lang="en-US" sz="1050" dirty="0">
                <a:solidFill>
                  <a:schemeClr val="bg1"/>
                </a:solidFill>
              </a:rPr>
              <a:t>the </a:t>
            </a:r>
            <a:r>
              <a:rPr lang="en-US" sz="1050" b="1" dirty="0">
                <a:solidFill>
                  <a:schemeClr val="bg1"/>
                </a:solidFill>
              </a:rPr>
              <a:t>Texas Council for Developmental Disabilities </a:t>
            </a:r>
            <a:r>
              <a:rPr lang="en-US" sz="1050" dirty="0">
                <a:solidFill>
                  <a:schemeClr val="bg1"/>
                </a:solidFill>
              </a:rPr>
              <a:t>(TCDD)</a:t>
            </a:r>
            <a:r>
              <a:rPr lang="en-US" sz="1050" dirty="0"/>
              <a:t>. </a:t>
            </a:r>
            <a:endParaRPr lang="en-US" sz="1050" dirty="0" smtClean="0"/>
          </a:p>
          <a:p>
            <a:endParaRPr lang="en-US" sz="1050" b="1" dirty="0"/>
          </a:p>
          <a:p>
            <a:r>
              <a:rPr lang="en-US" sz="1050" b="1" dirty="0" smtClean="0">
                <a:solidFill>
                  <a:schemeClr val="bg1"/>
                </a:solidFill>
              </a:rPr>
              <a:t>P.A.T.H.S</a:t>
            </a:r>
          </a:p>
          <a:p>
            <a:r>
              <a:rPr lang="en-US" sz="1050" dirty="0">
                <a:solidFill>
                  <a:schemeClr val="bg1">
                    <a:lumMod val="65000"/>
                  </a:schemeClr>
                </a:solidFill>
              </a:rPr>
              <a:t>T</a:t>
            </a:r>
            <a:r>
              <a:rPr lang="en-US" sz="1050" dirty="0" smtClean="0">
                <a:solidFill>
                  <a:schemeClr val="bg1">
                    <a:lumMod val="65000"/>
                  </a:schemeClr>
                </a:solidFill>
              </a:rPr>
              <a:t>wo </a:t>
            </a:r>
            <a:r>
              <a:rPr lang="en-US" sz="1050" dirty="0">
                <a:solidFill>
                  <a:schemeClr val="bg1">
                    <a:lumMod val="65000"/>
                  </a:schemeClr>
                </a:solidFill>
              </a:rPr>
              <a:t>semester certificate program prepares graduates for employment in a career serving people with disabilities, Direct Support Professionals. </a:t>
            </a:r>
            <a:endParaRPr lang="en-US" sz="1050" dirty="0" smtClean="0">
              <a:solidFill>
                <a:schemeClr val="bg1">
                  <a:lumMod val="65000"/>
                </a:schemeClr>
              </a:solidFill>
            </a:endParaRPr>
          </a:p>
          <a:p>
            <a:endParaRPr lang="en-US" sz="1050" b="1" dirty="0" smtClean="0"/>
          </a:p>
          <a:p>
            <a:r>
              <a:rPr lang="en-US" sz="1050" b="1" dirty="0" smtClean="0">
                <a:solidFill>
                  <a:schemeClr val="bg1"/>
                </a:solidFill>
              </a:rPr>
              <a:t>B2C</a:t>
            </a:r>
          </a:p>
          <a:p>
            <a:r>
              <a:rPr lang="en-US" sz="1050" dirty="0" smtClean="0">
                <a:solidFill>
                  <a:schemeClr val="bg1">
                    <a:lumMod val="65000"/>
                  </a:schemeClr>
                </a:solidFill>
              </a:rPr>
              <a:t>This </a:t>
            </a:r>
            <a:r>
              <a:rPr lang="en-US" sz="1050" dirty="0">
                <a:solidFill>
                  <a:schemeClr val="bg1">
                    <a:lumMod val="65000"/>
                  </a:schemeClr>
                </a:solidFill>
              </a:rPr>
              <a:t>program provides qualifying students with developmental disabilities access to a post-secondary education </a:t>
            </a:r>
            <a:r>
              <a:rPr lang="en-US" sz="1050" dirty="0" smtClean="0">
                <a:solidFill>
                  <a:schemeClr val="bg1">
                    <a:lumMod val="65000"/>
                  </a:schemeClr>
                </a:solidFill>
              </a:rPr>
              <a:t>program, and </a:t>
            </a:r>
            <a:r>
              <a:rPr lang="en-US" sz="1050" dirty="0">
                <a:solidFill>
                  <a:schemeClr val="bg1">
                    <a:lumMod val="65000"/>
                  </a:schemeClr>
                </a:solidFill>
              </a:rPr>
              <a:t>employment in the field of health and human </a:t>
            </a:r>
            <a:r>
              <a:rPr lang="en-US" sz="1050" dirty="0" smtClean="0">
                <a:solidFill>
                  <a:schemeClr val="bg1">
                    <a:lumMod val="65000"/>
                  </a:schemeClr>
                </a:solidFill>
              </a:rPr>
              <a:t>services.</a:t>
            </a:r>
            <a:endParaRPr lang="en-US" sz="1050" dirty="0">
              <a:solidFill>
                <a:schemeClr val="bg1">
                  <a:lumMod val="65000"/>
                </a:schemeClr>
              </a:solidFill>
            </a:endParaRPr>
          </a:p>
          <a:p>
            <a:endParaRPr lang="en-US" sz="1050" b="1" dirty="0">
              <a:solidFill>
                <a:schemeClr val="bg1"/>
              </a:solidFill>
            </a:endParaRPr>
          </a:p>
        </p:txBody>
      </p:sp>
      <p:sp>
        <p:nvSpPr>
          <p:cNvPr id="39" name="TextBox 38"/>
          <p:cNvSpPr txBox="1"/>
          <p:nvPr/>
        </p:nvSpPr>
        <p:spPr>
          <a:xfrm>
            <a:off x="9388554" y="2262000"/>
            <a:ext cx="2177572" cy="3170099"/>
          </a:xfrm>
          <a:prstGeom prst="rect">
            <a:avLst/>
          </a:prstGeom>
          <a:noFill/>
        </p:spPr>
        <p:txBody>
          <a:bodyPr wrap="square" rtlCol="0">
            <a:spAutoFit/>
          </a:bodyPr>
          <a:lstStyle/>
          <a:p>
            <a:r>
              <a:rPr lang="en-US" sz="1000" dirty="0" smtClean="0"/>
              <a:t>A collaborat</a:t>
            </a:r>
            <a:r>
              <a:rPr lang="en-US" sz="1000" dirty="0"/>
              <a:t>​</a:t>
            </a:r>
            <a:r>
              <a:rPr lang="en-US" sz="1000" dirty="0" err="1"/>
              <a:t>ive</a:t>
            </a:r>
            <a:r>
              <a:rPr lang="en-US" sz="1000" dirty="0"/>
              <a:t> initiative between </a:t>
            </a:r>
            <a:r>
              <a:rPr lang="en-US" sz="1000" dirty="0" smtClean="0"/>
              <a:t>the </a:t>
            </a:r>
            <a:r>
              <a:rPr lang="en-US" sz="1000" b="1" dirty="0" smtClean="0"/>
              <a:t>Texas </a:t>
            </a:r>
            <a:r>
              <a:rPr lang="en-US" sz="1000" b="1" dirty="0"/>
              <a:t>Center for Disability Studies at the University of Texas </a:t>
            </a:r>
            <a:r>
              <a:rPr lang="en-US" sz="1000" dirty="0"/>
              <a:t>and the </a:t>
            </a:r>
            <a:r>
              <a:rPr lang="en-US" sz="1000" b="1" dirty="0"/>
              <a:t>Center on Disability and </a:t>
            </a:r>
            <a:r>
              <a:rPr lang="en-US" sz="1000" b="1" dirty="0" smtClean="0"/>
              <a:t>Development at </a:t>
            </a:r>
            <a:r>
              <a:rPr lang="en-US" sz="1000" b="1" dirty="0"/>
              <a:t>Texas A&amp;M University</a:t>
            </a:r>
            <a:r>
              <a:rPr lang="en-US" sz="1000" b="1" dirty="0" smtClean="0"/>
              <a:t>.  </a:t>
            </a:r>
          </a:p>
          <a:p>
            <a:endParaRPr lang="en-US" sz="1000" dirty="0"/>
          </a:p>
          <a:p>
            <a:r>
              <a:rPr lang="en-US" sz="1000" dirty="0" smtClean="0"/>
              <a:t>“</a:t>
            </a:r>
            <a:r>
              <a:rPr lang="en-US" sz="1000" i="1" dirty="0" smtClean="0"/>
              <a:t>The </a:t>
            </a:r>
            <a:r>
              <a:rPr lang="en-US" sz="1000" i="1" dirty="0"/>
              <a:t>Institute offers training and materials developed specifically for educators, executive managers and organization decision makers, direct support professionals, social workers, individuals with disabilities and family members. </a:t>
            </a:r>
            <a:r>
              <a:rPr lang="en-US" sz="1000" dirty="0" smtClean="0"/>
              <a:t>“ -</a:t>
            </a:r>
            <a:r>
              <a:rPr lang="en-US" sz="1000" b="1" dirty="0" smtClean="0"/>
              <a:t>IPCP</a:t>
            </a:r>
          </a:p>
          <a:p>
            <a:endParaRPr lang="en-US" sz="1000" dirty="0"/>
          </a:p>
          <a:p>
            <a:r>
              <a:rPr lang="en-US" sz="1000" dirty="0" smtClean="0"/>
              <a:t>This institute is a great resource for parents and educators who want more information on the post-secondary process and training!</a:t>
            </a:r>
            <a:endParaRPr lang="en-US" sz="1000" dirty="0"/>
          </a:p>
          <a:p>
            <a:endParaRPr lang="en-US" sz="1000" dirty="0"/>
          </a:p>
        </p:txBody>
      </p:sp>
      <p:sp>
        <p:nvSpPr>
          <p:cNvPr id="40" name="TextBox 39"/>
          <p:cNvSpPr txBox="1"/>
          <p:nvPr/>
        </p:nvSpPr>
        <p:spPr>
          <a:xfrm>
            <a:off x="1530812" y="792188"/>
            <a:ext cx="2021646" cy="415498"/>
          </a:xfrm>
          <a:prstGeom prst="rect">
            <a:avLst/>
          </a:prstGeom>
          <a:noFill/>
        </p:spPr>
        <p:txBody>
          <a:bodyPr wrap="square" rtlCol="0">
            <a:spAutoFit/>
          </a:bodyPr>
          <a:lstStyle/>
          <a:p>
            <a:r>
              <a:rPr lang="en-US" sz="1050" b="1" dirty="0" smtClean="0">
                <a:solidFill>
                  <a:schemeClr val="tx1">
                    <a:lumMod val="65000"/>
                    <a:lumOff val="35000"/>
                  </a:schemeClr>
                </a:solidFill>
              </a:rPr>
              <a:t>The University of Texas at Austin</a:t>
            </a:r>
            <a:endParaRPr lang="en-US" sz="1050" b="1" dirty="0">
              <a:solidFill>
                <a:schemeClr val="tx1">
                  <a:lumMod val="65000"/>
                  <a:lumOff val="35000"/>
                </a:schemeClr>
              </a:solidFill>
            </a:endParaRPr>
          </a:p>
        </p:txBody>
      </p:sp>
      <p:sp>
        <p:nvSpPr>
          <p:cNvPr id="41" name="TextBox 40"/>
          <p:cNvSpPr txBox="1"/>
          <p:nvPr/>
        </p:nvSpPr>
        <p:spPr>
          <a:xfrm>
            <a:off x="5435302" y="915852"/>
            <a:ext cx="2021646" cy="253916"/>
          </a:xfrm>
          <a:prstGeom prst="rect">
            <a:avLst/>
          </a:prstGeom>
          <a:noFill/>
        </p:spPr>
        <p:txBody>
          <a:bodyPr wrap="square" rtlCol="0">
            <a:spAutoFit/>
          </a:bodyPr>
          <a:lstStyle/>
          <a:p>
            <a:r>
              <a:rPr lang="en-US" sz="1050" b="1" dirty="0" smtClean="0">
                <a:solidFill>
                  <a:schemeClr val="tx1">
                    <a:lumMod val="65000"/>
                    <a:lumOff val="35000"/>
                  </a:schemeClr>
                </a:solidFill>
              </a:rPr>
              <a:t>Texas A&amp;M University</a:t>
            </a:r>
            <a:endParaRPr lang="en-US" sz="1050" b="1" dirty="0">
              <a:solidFill>
                <a:schemeClr val="tx1">
                  <a:lumMod val="65000"/>
                  <a:lumOff val="35000"/>
                </a:schemeClr>
              </a:solidFill>
            </a:endParaRPr>
          </a:p>
        </p:txBody>
      </p:sp>
    </p:spTree>
    <p:extLst>
      <p:ext uri="{BB962C8B-B14F-4D97-AF65-F5344CB8AC3E}">
        <p14:creationId xmlns:p14="http://schemas.microsoft.com/office/powerpoint/2010/main" val="199320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331" y="5612325"/>
            <a:ext cx="11399217" cy="964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804563" y="5701285"/>
            <a:ext cx="806245" cy="78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884310" y="5771534"/>
            <a:ext cx="648929" cy="6390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95197" y="5840361"/>
            <a:ext cx="1170252" cy="717754"/>
          </a:xfrm>
          <a:prstGeom prst="rect">
            <a:avLst/>
          </a:prstGeom>
        </p:spPr>
      </p:pic>
      <p:sp>
        <p:nvSpPr>
          <p:cNvPr id="20" name="Freeform 19"/>
          <p:cNvSpPr/>
          <p:nvPr/>
        </p:nvSpPr>
        <p:spPr>
          <a:xfrm>
            <a:off x="4055424" y="1178719"/>
            <a:ext cx="2759756" cy="4226560"/>
          </a:xfrm>
          <a:custGeom>
            <a:avLst/>
            <a:gdLst>
              <a:gd name="connsiteX0" fmla="*/ 0 w 1953958"/>
              <a:gd name="connsiteY0" fmla="*/ 0 h 4226560"/>
              <a:gd name="connsiteX1" fmla="*/ 1953958 w 1953958"/>
              <a:gd name="connsiteY1" fmla="*/ 0 h 4226560"/>
              <a:gd name="connsiteX2" fmla="*/ 1953958 w 1953958"/>
              <a:gd name="connsiteY2" fmla="*/ 4226560 h 4226560"/>
              <a:gd name="connsiteX3" fmla="*/ 0 w 1953958"/>
              <a:gd name="connsiteY3" fmla="*/ 4226560 h 4226560"/>
              <a:gd name="connsiteX4" fmla="*/ 0 w 1953958"/>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58" h="4226560">
                <a:moveTo>
                  <a:pt x="0" y="0"/>
                </a:moveTo>
                <a:lnTo>
                  <a:pt x="1953958" y="0"/>
                </a:lnTo>
                <a:lnTo>
                  <a:pt x="1953958" y="4226560"/>
                </a:lnTo>
                <a:lnTo>
                  <a:pt x="0" y="4226560"/>
                </a:lnTo>
                <a:lnTo>
                  <a:pt x="0" y="0"/>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816" tIns="345967" rIns="305816" bIns="305816" numCol="1" spcCol="1270" anchor="t" anchorCtr="0">
            <a:noAutofit/>
          </a:bodyPr>
          <a:lstStyle/>
          <a:p>
            <a:pPr marL="285750" lvl="1" indent="-285750" algn="l" defTabSz="1511300">
              <a:lnSpc>
                <a:spcPct val="90000"/>
              </a:lnSpc>
              <a:spcBef>
                <a:spcPct val="0"/>
              </a:spcBef>
              <a:spcAft>
                <a:spcPct val="15000"/>
              </a:spcAft>
              <a:buChar char="••"/>
            </a:pPr>
            <a:endParaRPr lang="en-US" sz="3400" kern="1200"/>
          </a:p>
          <a:p>
            <a:pPr marL="285750" lvl="1" indent="-285750" algn="l" defTabSz="1511300">
              <a:lnSpc>
                <a:spcPct val="90000"/>
              </a:lnSpc>
              <a:spcBef>
                <a:spcPct val="0"/>
              </a:spcBef>
              <a:spcAft>
                <a:spcPct val="15000"/>
              </a:spcAft>
              <a:buChar char="••"/>
            </a:pPr>
            <a:endParaRPr lang="en-US" sz="3400" kern="1200"/>
          </a:p>
        </p:txBody>
      </p:sp>
      <p:sp>
        <p:nvSpPr>
          <p:cNvPr id="21" name="Freeform 20"/>
          <p:cNvSpPr/>
          <p:nvPr/>
        </p:nvSpPr>
        <p:spPr>
          <a:xfrm>
            <a:off x="3712072" y="695840"/>
            <a:ext cx="1081462" cy="1081462"/>
          </a:xfrm>
          <a:custGeom>
            <a:avLst/>
            <a:gdLst>
              <a:gd name="connsiteX0" fmla="*/ 0 w 1081462"/>
              <a:gd name="connsiteY0" fmla="*/ 540731 h 1081462"/>
              <a:gd name="connsiteX1" fmla="*/ 540731 w 1081462"/>
              <a:gd name="connsiteY1" fmla="*/ 0 h 1081462"/>
              <a:gd name="connsiteX2" fmla="*/ 1081462 w 1081462"/>
              <a:gd name="connsiteY2" fmla="*/ 540731 h 1081462"/>
              <a:gd name="connsiteX3" fmla="*/ 540731 w 1081462"/>
              <a:gd name="connsiteY3" fmla="*/ 1081462 h 1081462"/>
              <a:gd name="connsiteX4" fmla="*/ 0 w 1081462"/>
              <a:gd name="connsiteY4" fmla="*/ 540731 h 108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62" h="1081462">
                <a:moveTo>
                  <a:pt x="0" y="540731"/>
                </a:moveTo>
                <a:cubicBezTo>
                  <a:pt x="0" y="242094"/>
                  <a:pt x="242094" y="0"/>
                  <a:pt x="540731" y="0"/>
                </a:cubicBezTo>
                <a:cubicBezTo>
                  <a:pt x="839368" y="0"/>
                  <a:pt x="1081462" y="242094"/>
                  <a:pt x="1081462" y="540731"/>
                </a:cubicBezTo>
                <a:cubicBezTo>
                  <a:pt x="1081462" y="839368"/>
                  <a:pt x="839368" y="1081462"/>
                  <a:pt x="540731" y="1081462"/>
                </a:cubicBezTo>
                <a:cubicBezTo>
                  <a:pt x="242094" y="1081462"/>
                  <a:pt x="0" y="839368"/>
                  <a:pt x="0" y="540731"/>
                </a:cubicBezTo>
                <a:close/>
              </a:path>
            </a:pathLst>
          </a:custGeom>
          <a:blipFill>
            <a:blip r:embed="rId3"/>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316" tIns="186316" rIns="186316" bIns="186316" numCol="1" spcCol="1270" anchor="ctr" anchorCtr="0">
            <a:noAutofit/>
          </a:bodyPr>
          <a:lstStyle/>
          <a:p>
            <a:pPr lvl="0" algn="ctr" defTabSz="977900">
              <a:lnSpc>
                <a:spcPct val="90000"/>
              </a:lnSpc>
              <a:spcBef>
                <a:spcPct val="0"/>
              </a:spcBef>
              <a:spcAft>
                <a:spcPct val="35000"/>
              </a:spcAft>
            </a:pPr>
            <a:endParaRPr lang="en-US" sz="2200" kern="1200"/>
          </a:p>
        </p:txBody>
      </p:sp>
      <p:graphicFrame>
        <p:nvGraphicFramePr>
          <p:cNvPr id="17" name="Diagram 16"/>
          <p:cNvGraphicFramePr/>
          <p:nvPr>
            <p:extLst>
              <p:ext uri="{D42A27DB-BD31-4B8C-83A1-F6EECF244321}">
                <p14:modId xmlns:p14="http://schemas.microsoft.com/office/powerpoint/2010/main" val="3170516479"/>
              </p:ext>
            </p:extLst>
          </p:nvPr>
        </p:nvGraphicFramePr>
        <p:xfrm>
          <a:off x="5576866" y="554775"/>
          <a:ext cx="7738301" cy="5057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Freeform 22"/>
          <p:cNvSpPr/>
          <p:nvPr/>
        </p:nvSpPr>
        <p:spPr>
          <a:xfrm>
            <a:off x="737906" y="1178719"/>
            <a:ext cx="2759756" cy="4226560"/>
          </a:xfrm>
          <a:custGeom>
            <a:avLst/>
            <a:gdLst>
              <a:gd name="connsiteX0" fmla="*/ 0 w 1953958"/>
              <a:gd name="connsiteY0" fmla="*/ 0 h 4226560"/>
              <a:gd name="connsiteX1" fmla="*/ 1953958 w 1953958"/>
              <a:gd name="connsiteY1" fmla="*/ 0 h 4226560"/>
              <a:gd name="connsiteX2" fmla="*/ 1953958 w 1953958"/>
              <a:gd name="connsiteY2" fmla="*/ 4226560 h 4226560"/>
              <a:gd name="connsiteX3" fmla="*/ 0 w 1953958"/>
              <a:gd name="connsiteY3" fmla="*/ 4226560 h 4226560"/>
              <a:gd name="connsiteX4" fmla="*/ 0 w 1953958"/>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58" h="4226560">
                <a:moveTo>
                  <a:pt x="0" y="0"/>
                </a:moveTo>
                <a:lnTo>
                  <a:pt x="1953958" y="0"/>
                </a:lnTo>
                <a:lnTo>
                  <a:pt x="1953958" y="4226560"/>
                </a:lnTo>
                <a:lnTo>
                  <a:pt x="0" y="4226560"/>
                </a:lnTo>
                <a:lnTo>
                  <a:pt x="0" y="0"/>
                </a:lnTo>
                <a:close/>
              </a:path>
            </a:pathLst>
          </a:custGeom>
          <a:solidFill>
            <a:srgbClr val="AC181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816" tIns="345967" rIns="305816" bIns="305816" numCol="1" spcCol="1270" anchor="t" anchorCtr="0">
            <a:noAutofit/>
          </a:bodyPr>
          <a:lstStyle/>
          <a:p>
            <a:pPr marL="285750" lvl="1" indent="-285750" algn="l" defTabSz="1511300">
              <a:lnSpc>
                <a:spcPct val="90000"/>
              </a:lnSpc>
              <a:spcBef>
                <a:spcPct val="0"/>
              </a:spcBef>
              <a:spcAft>
                <a:spcPct val="15000"/>
              </a:spcAft>
              <a:buChar char="••"/>
            </a:pPr>
            <a:endParaRPr lang="en-US" sz="1000" kern="1200" dirty="0"/>
          </a:p>
          <a:p>
            <a:pPr marL="285750" lvl="1" indent="-285750" algn="l" defTabSz="1511300">
              <a:lnSpc>
                <a:spcPct val="90000"/>
              </a:lnSpc>
              <a:spcBef>
                <a:spcPct val="0"/>
              </a:spcBef>
              <a:spcAft>
                <a:spcPct val="15000"/>
              </a:spcAft>
              <a:buChar char="••"/>
            </a:pPr>
            <a:endParaRPr lang="en-US" sz="3400" kern="1200" dirty="0"/>
          </a:p>
        </p:txBody>
      </p:sp>
      <p:sp>
        <p:nvSpPr>
          <p:cNvPr id="24" name="Freeform 23"/>
          <p:cNvSpPr/>
          <p:nvPr/>
        </p:nvSpPr>
        <p:spPr>
          <a:xfrm>
            <a:off x="394554" y="695840"/>
            <a:ext cx="1081462" cy="1081462"/>
          </a:xfrm>
          <a:custGeom>
            <a:avLst/>
            <a:gdLst>
              <a:gd name="connsiteX0" fmla="*/ 0 w 1081462"/>
              <a:gd name="connsiteY0" fmla="*/ 540731 h 1081462"/>
              <a:gd name="connsiteX1" fmla="*/ 540731 w 1081462"/>
              <a:gd name="connsiteY1" fmla="*/ 0 h 1081462"/>
              <a:gd name="connsiteX2" fmla="*/ 1081462 w 1081462"/>
              <a:gd name="connsiteY2" fmla="*/ 540731 h 1081462"/>
              <a:gd name="connsiteX3" fmla="*/ 540731 w 1081462"/>
              <a:gd name="connsiteY3" fmla="*/ 1081462 h 1081462"/>
              <a:gd name="connsiteX4" fmla="*/ 0 w 1081462"/>
              <a:gd name="connsiteY4" fmla="*/ 540731 h 108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462" h="1081462">
                <a:moveTo>
                  <a:pt x="0" y="540731"/>
                </a:moveTo>
                <a:cubicBezTo>
                  <a:pt x="0" y="242094"/>
                  <a:pt x="242094" y="0"/>
                  <a:pt x="540731" y="0"/>
                </a:cubicBezTo>
                <a:cubicBezTo>
                  <a:pt x="839368" y="0"/>
                  <a:pt x="1081462" y="242094"/>
                  <a:pt x="1081462" y="540731"/>
                </a:cubicBezTo>
                <a:cubicBezTo>
                  <a:pt x="1081462" y="839368"/>
                  <a:pt x="839368" y="1081462"/>
                  <a:pt x="540731" y="1081462"/>
                </a:cubicBezTo>
                <a:cubicBezTo>
                  <a:pt x="242094" y="1081462"/>
                  <a:pt x="0" y="839368"/>
                  <a:pt x="0" y="540731"/>
                </a:cubicBezTo>
                <a:close/>
              </a:path>
            </a:pathLst>
          </a:custGeom>
          <a:blipFill>
            <a:blip r:embed="rId9"/>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316" tIns="186316" rIns="186316" bIns="186316"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Rectangle 24"/>
          <p:cNvSpPr/>
          <p:nvPr/>
        </p:nvSpPr>
        <p:spPr>
          <a:xfrm>
            <a:off x="7029591" y="1188946"/>
            <a:ext cx="4719958" cy="4233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56658" y="666480"/>
            <a:ext cx="2252133" cy="469359"/>
          </a:xfrm>
          <a:prstGeom prst="rect">
            <a:avLst/>
          </a:prstGeom>
          <a:noFill/>
        </p:spPr>
        <p:txBody>
          <a:bodyPr wrap="square" rtlCol="0">
            <a:spAutoFit/>
          </a:bodyPr>
          <a:lstStyle/>
          <a:p>
            <a:endParaRPr lang="en-US" sz="1400" dirty="0" smtClean="0"/>
          </a:p>
          <a:p>
            <a:r>
              <a:rPr lang="en-US" sz="1050" b="1" dirty="0" smtClean="0"/>
              <a:t>Texas Tech University</a:t>
            </a:r>
            <a:endParaRPr lang="en-US" sz="1050" b="1" dirty="0"/>
          </a:p>
        </p:txBody>
      </p:sp>
      <p:sp>
        <p:nvSpPr>
          <p:cNvPr id="27" name="TextBox 26"/>
          <p:cNvSpPr txBox="1"/>
          <p:nvPr/>
        </p:nvSpPr>
        <p:spPr>
          <a:xfrm>
            <a:off x="869885" y="1812550"/>
            <a:ext cx="2495797" cy="3477875"/>
          </a:xfrm>
          <a:prstGeom prst="rect">
            <a:avLst/>
          </a:prstGeom>
          <a:noFill/>
        </p:spPr>
        <p:txBody>
          <a:bodyPr wrap="square" rtlCol="0">
            <a:spAutoFit/>
          </a:bodyPr>
          <a:lstStyle/>
          <a:p>
            <a:r>
              <a:rPr lang="en-US" sz="1000" dirty="0" smtClean="0">
                <a:solidFill>
                  <a:schemeClr val="bg1">
                    <a:lumMod val="95000"/>
                  </a:schemeClr>
                </a:solidFill>
              </a:rPr>
              <a:t>The</a:t>
            </a:r>
            <a:r>
              <a:rPr lang="en-US" sz="1000" b="1" dirty="0" smtClean="0">
                <a:solidFill>
                  <a:schemeClr val="bg1">
                    <a:lumMod val="95000"/>
                  </a:schemeClr>
                </a:solidFill>
              </a:rPr>
              <a:t> </a:t>
            </a:r>
            <a:r>
              <a:rPr lang="en-US" sz="1000" b="1" dirty="0">
                <a:solidFill>
                  <a:schemeClr val="bg1">
                    <a:lumMod val="95000"/>
                  </a:schemeClr>
                </a:solidFill>
              </a:rPr>
              <a:t>Student Disability Services </a:t>
            </a:r>
            <a:r>
              <a:rPr lang="en-US" sz="1000" dirty="0">
                <a:solidFill>
                  <a:schemeClr val="bg1">
                    <a:lumMod val="95000"/>
                  </a:schemeClr>
                </a:solidFill>
              </a:rPr>
              <a:t>(SDS) staff provides a variety of accommodations and services for individuals with </a:t>
            </a:r>
            <a:r>
              <a:rPr lang="en-US" sz="1000" dirty="0" smtClean="0">
                <a:solidFill>
                  <a:schemeClr val="bg1">
                    <a:lumMod val="95000"/>
                  </a:schemeClr>
                </a:solidFill>
              </a:rPr>
              <a:t>disabilities.</a:t>
            </a:r>
            <a:endParaRPr lang="en-US" sz="1000" dirty="0">
              <a:solidFill>
                <a:schemeClr val="bg1">
                  <a:lumMod val="95000"/>
                </a:schemeClr>
              </a:solidFill>
            </a:endParaRPr>
          </a:p>
          <a:p>
            <a:endParaRPr lang="en-US" sz="1000" b="1" dirty="0">
              <a:solidFill>
                <a:schemeClr val="bg1"/>
              </a:solidFill>
            </a:endParaRPr>
          </a:p>
          <a:p>
            <a:r>
              <a:rPr lang="en-US" sz="1000" b="1" dirty="0" err="1" smtClean="0">
                <a:solidFill>
                  <a:schemeClr val="bg1"/>
                </a:solidFill>
              </a:rPr>
              <a:t>RaiderReady</a:t>
            </a:r>
            <a:endParaRPr lang="en-US" sz="1000" b="1" dirty="0" smtClean="0">
              <a:solidFill>
                <a:schemeClr val="bg1"/>
              </a:solidFill>
            </a:endParaRPr>
          </a:p>
          <a:p>
            <a:r>
              <a:rPr lang="en-US" sz="1000" dirty="0">
                <a:solidFill>
                  <a:schemeClr val="bg1">
                    <a:lumMod val="95000"/>
                  </a:schemeClr>
                </a:solidFill>
              </a:rPr>
              <a:t>Student Disability Services has developed specialized sections designed to meet the specific needs of various disability populations</a:t>
            </a:r>
          </a:p>
          <a:p>
            <a:endParaRPr lang="en-US" sz="1000" b="1" dirty="0" smtClean="0">
              <a:solidFill>
                <a:schemeClr val="bg1"/>
              </a:solidFill>
            </a:endParaRPr>
          </a:p>
          <a:p>
            <a:r>
              <a:rPr lang="en-US" sz="1000" b="1" dirty="0" err="1" smtClean="0">
                <a:solidFill>
                  <a:schemeClr val="bg1"/>
                </a:solidFill>
              </a:rPr>
              <a:t>TECHniques</a:t>
            </a:r>
            <a:endParaRPr lang="en-US" sz="1000" b="1" dirty="0" smtClean="0">
              <a:solidFill>
                <a:schemeClr val="bg1"/>
              </a:solidFill>
            </a:endParaRPr>
          </a:p>
          <a:p>
            <a:r>
              <a:rPr lang="en-US" sz="1000" dirty="0" smtClean="0">
                <a:solidFill>
                  <a:schemeClr val="bg1">
                    <a:lumMod val="95000"/>
                  </a:schemeClr>
                </a:solidFill>
              </a:rPr>
              <a:t>A fee-for-service </a:t>
            </a:r>
            <a:r>
              <a:rPr lang="en-US" sz="1000" dirty="0">
                <a:solidFill>
                  <a:schemeClr val="bg1">
                    <a:lumMod val="95000"/>
                  </a:schemeClr>
                </a:solidFill>
              </a:rPr>
              <a:t>program that provides one-on-one, regularly scheduled content and study skills tutoring, as well as weekly meetings with an academic counselor</a:t>
            </a:r>
            <a:r>
              <a:rPr lang="en-US" sz="1000" b="1" dirty="0">
                <a:solidFill>
                  <a:schemeClr val="bg1"/>
                </a:solidFill>
              </a:rPr>
              <a:t>.</a:t>
            </a:r>
          </a:p>
          <a:p>
            <a:endParaRPr lang="en-US" sz="1000" b="1" dirty="0" smtClean="0">
              <a:solidFill>
                <a:schemeClr val="bg1"/>
              </a:solidFill>
            </a:endParaRPr>
          </a:p>
          <a:p>
            <a:r>
              <a:rPr lang="en-US" sz="1000" b="1" dirty="0" err="1" smtClean="0">
                <a:solidFill>
                  <a:schemeClr val="bg1"/>
                </a:solidFill>
              </a:rPr>
              <a:t>ProjectSearch</a:t>
            </a:r>
            <a:endParaRPr lang="en-US" sz="1000" b="1" dirty="0" smtClean="0">
              <a:solidFill>
                <a:schemeClr val="bg1"/>
              </a:solidFill>
            </a:endParaRPr>
          </a:p>
          <a:p>
            <a:r>
              <a:rPr lang="en-US" sz="1000" dirty="0">
                <a:solidFill>
                  <a:schemeClr val="bg1">
                    <a:lumMod val="95000"/>
                  </a:schemeClr>
                </a:solidFill>
              </a:rPr>
              <a:t>The Project SEARCH High School Transition Program is a business led, one year school-to-work program that takes place entirely at the workplace.</a:t>
            </a:r>
            <a:endParaRPr lang="en-US" sz="1000" dirty="0" smtClean="0">
              <a:solidFill>
                <a:schemeClr val="bg1">
                  <a:lumMod val="95000"/>
                </a:schemeClr>
              </a:solidFill>
            </a:endParaRPr>
          </a:p>
          <a:p>
            <a:endParaRPr lang="en-US" sz="1000" b="1" dirty="0">
              <a:solidFill>
                <a:schemeClr val="bg1"/>
              </a:solidFill>
            </a:endParaRPr>
          </a:p>
        </p:txBody>
      </p:sp>
      <p:sp>
        <p:nvSpPr>
          <p:cNvPr id="29" name="TextBox 28"/>
          <p:cNvSpPr txBox="1"/>
          <p:nvPr/>
        </p:nvSpPr>
        <p:spPr>
          <a:xfrm>
            <a:off x="4208791" y="1701939"/>
            <a:ext cx="2606389" cy="5016758"/>
          </a:xfrm>
          <a:prstGeom prst="rect">
            <a:avLst/>
          </a:prstGeom>
          <a:noFill/>
        </p:spPr>
        <p:txBody>
          <a:bodyPr wrap="square" rtlCol="0">
            <a:spAutoFit/>
          </a:bodyPr>
          <a:lstStyle/>
          <a:p>
            <a:endParaRPr lang="en-US" sz="1000" dirty="0" smtClean="0">
              <a:solidFill>
                <a:schemeClr val="bg1">
                  <a:lumMod val="95000"/>
                </a:schemeClr>
              </a:solidFill>
            </a:endParaRPr>
          </a:p>
          <a:p>
            <a:r>
              <a:rPr lang="en-US" sz="1000" dirty="0" smtClean="0">
                <a:solidFill>
                  <a:schemeClr val="bg1">
                    <a:lumMod val="95000"/>
                  </a:schemeClr>
                </a:solidFill>
              </a:rPr>
              <a:t>The </a:t>
            </a:r>
            <a:r>
              <a:rPr lang="en-US" sz="1000" b="1" dirty="0">
                <a:solidFill>
                  <a:schemeClr val="bg1">
                    <a:lumMod val="95000"/>
                  </a:schemeClr>
                </a:solidFill>
              </a:rPr>
              <a:t>Office of Access and Learning Accommodation </a:t>
            </a:r>
            <a:r>
              <a:rPr lang="en-US" sz="1000" dirty="0">
                <a:solidFill>
                  <a:schemeClr val="bg1">
                    <a:lumMod val="95000"/>
                  </a:schemeClr>
                </a:solidFill>
              </a:rPr>
              <a:t>provides services and accommodations to meet the varying needs of students with disabilities at the University, in accordance with section 504 of the Rehabilitation Act of 1973 and the Americans with Disabilities Act</a:t>
            </a:r>
            <a:r>
              <a:rPr lang="en-US" sz="1000" dirty="0" smtClean="0">
                <a:solidFill>
                  <a:schemeClr val="bg1">
                    <a:lumMod val="95000"/>
                  </a:schemeClr>
                </a:solidFill>
              </a:rPr>
              <a:t>.</a:t>
            </a:r>
          </a:p>
          <a:p>
            <a:endParaRPr lang="en-US" sz="1000" dirty="0" smtClean="0">
              <a:solidFill>
                <a:schemeClr val="bg1">
                  <a:lumMod val="95000"/>
                </a:schemeClr>
              </a:solidFill>
            </a:endParaRPr>
          </a:p>
          <a:p>
            <a:r>
              <a:rPr lang="en-US" sz="1000" b="1" dirty="0" smtClean="0">
                <a:solidFill>
                  <a:schemeClr val="bg1">
                    <a:lumMod val="95000"/>
                  </a:schemeClr>
                </a:solidFill>
              </a:rPr>
              <a:t>Services</a:t>
            </a:r>
          </a:p>
          <a:p>
            <a:pPr marL="171450" indent="-171450">
              <a:buFont typeface="Arial" panose="020B0604020202020204" pitchFamily="34" charset="0"/>
              <a:buChar char="•"/>
            </a:pPr>
            <a:endParaRPr lang="en-US" sz="1000" dirty="0">
              <a:solidFill>
                <a:schemeClr val="bg1">
                  <a:lumMod val="95000"/>
                </a:schemeClr>
              </a:solidFill>
            </a:endParaRPr>
          </a:p>
          <a:p>
            <a:pPr marL="171450" indent="-171450">
              <a:buFont typeface="Arial" panose="020B0604020202020204" pitchFamily="34" charset="0"/>
              <a:buChar char="•"/>
            </a:pPr>
            <a:r>
              <a:rPr lang="en-US" sz="1000" dirty="0">
                <a:solidFill>
                  <a:schemeClr val="bg1">
                    <a:lumMod val="95000"/>
                  </a:schemeClr>
                </a:solidFill>
              </a:rPr>
              <a:t>Learning Disabilities</a:t>
            </a:r>
          </a:p>
          <a:p>
            <a:pPr marL="171450" indent="-171450">
              <a:buFont typeface="Arial" panose="020B0604020202020204" pitchFamily="34" charset="0"/>
              <a:buChar char="•"/>
            </a:pPr>
            <a:r>
              <a:rPr lang="en-US" sz="1000" dirty="0">
                <a:solidFill>
                  <a:schemeClr val="bg1">
                    <a:lumMod val="95000"/>
                  </a:schemeClr>
                </a:solidFill>
              </a:rPr>
              <a:t>Attention Deficit and Hyperactivity Disorder</a:t>
            </a:r>
          </a:p>
          <a:p>
            <a:pPr marL="171450" indent="-171450">
              <a:buFont typeface="Arial" panose="020B0604020202020204" pitchFamily="34" charset="0"/>
              <a:buChar char="•"/>
            </a:pPr>
            <a:r>
              <a:rPr lang="en-US" sz="1000" dirty="0">
                <a:solidFill>
                  <a:schemeClr val="bg1">
                    <a:lumMod val="95000"/>
                  </a:schemeClr>
                </a:solidFill>
              </a:rPr>
              <a:t>Physical Disabilities (hearing, vision, orthopedic, </a:t>
            </a:r>
            <a:r>
              <a:rPr lang="en-US" sz="1000" dirty="0" err="1">
                <a:solidFill>
                  <a:schemeClr val="bg1">
                    <a:lumMod val="95000"/>
                  </a:schemeClr>
                </a:solidFill>
              </a:rPr>
              <a:t>etc</a:t>
            </a:r>
            <a:r>
              <a:rPr lang="en-US" sz="1000" dirty="0">
                <a:solidFill>
                  <a:schemeClr val="bg1">
                    <a:lumMod val="95000"/>
                  </a:schemeClr>
                </a:solidFill>
              </a:rPr>
              <a:t>™)</a:t>
            </a:r>
          </a:p>
          <a:p>
            <a:pPr marL="171450" indent="-171450">
              <a:buFont typeface="Arial" panose="020B0604020202020204" pitchFamily="34" charset="0"/>
              <a:buChar char="•"/>
            </a:pPr>
            <a:r>
              <a:rPr lang="en-US" sz="1000" dirty="0">
                <a:solidFill>
                  <a:schemeClr val="bg1">
                    <a:lumMod val="95000"/>
                  </a:schemeClr>
                </a:solidFill>
              </a:rPr>
              <a:t>Medical Conditions</a:t>
            </a:r>
          </a:p>
          <a:p>
            <a:pPr marL="171450" indent="-171450">
              <a:buFont typeface="Arial" panose="020B0604020202020204" pitchFamily="34" charset="0"/>
              <a:buChar char="•"/>
            </a:pPr>
            <a:r>
              <a:rPr lang="en-US" sz="1000" dirty="0">
                <a:solidFill>
                  <a:schemeClr val="bg1">
                    <a:lumMod val="95000"/>
                  </a:schemeClr>
                </a:solidFill>
              </a:rPr>
              <a:t>Psychological/Emotional Disabilities</a:t>
            </a:r>
          </a:p>
          <a:p>
            <a:pPr marL="171450" indent="-171450">
              <a:buFont typeface="Arial" panose="020B0604020202020204" pitchFamily="34" charset="0"/>
              <a:buChar char="•"/>
            </a:pPr>
            <a:r>
              <a:rPr lang="en-US" sz="1000" dirty="0">
                <a:solidFill>
                  <a:schemeClr val="bg1">
                    <a:lumMod val="95000"/>
                  </a:schemeClr>
                </a:solidFill>
              </a:rPr>
              <a:t>Pervasive Developmental Disorder (Asperger's Syndrome)</a:t>
            </a:r>
          </a:p>
          <a:p>
            <a:pPr marL="171450" indent="-171450">
              <a:buFont typeface="Arial" panose="020B0604020202020204" pitchFamily="34" charset="0"/>
              <a:buChar char="•"/>
            </a:pPr>
            <a:endParaRPr lang="en-US" sz="1000" dirty="0">
              <a:solidFill>
                <a:schemeClr val="bg1">
                  <a:lumMod val="95000"/>
                </a:schemeClr>
              </a:solidFill>
            </a:endParaRPr>
          </a:p>
          <a:p>
            <a:endParaRPr lang="en-US" sz="1000" dirty="0" smtClean="0">
              <a:solidFill>
                <a:schemeClr val="bg1">
                  <a:lumMod val="95000"/>
                </a:schemeClr>
              </a:solidFill>
            </a:endParaRPr>
          </a:p>
          <a:p>
            <a:endParaRPr lang="en-US" sz="1000" dirty="0">
              <a:solidFill>
                <a:schemeClr val="bg1">
                  <a:lumMod val="95000"/>
                </a:schemeClr>
              </a:solidFill>
            </a:endParaRPr>
          </a:p>
          <a:p>
            <a:endParaRPr lang="en-US" sz="1000" dirty="0" smtClean="0">
              <a:solidFill>
                <a:schemeClr val="bg1">
                  <a:lumMod val="95000"/>
                </a:schemeClr>
              </a:solidFill>
            </a:endParaRPr>
          </a:p>
          <a:p>
            <a:endParaRPr lang="en-US" sz="1000" dirty="0">
              <a:solidFill>
                <a:schemeClr val="bg1">
                  <a:lumMod val="95000"/>
                </a:schemeClr>
              </a:solidFill>
            </a:endParaRPr>
          </a:p>
          <a:p>
            <a:endParaRPr lang="en-US" sz="1000" dirty="0" smtClean="0">
              <a:solidFill>
                <a:schemeClr val="bg1">
                  <a:lumMod val="95000"/>
                </a:schemeClr>
              </a:solidFill>
            </a:endParaRPr>
          </a:p>
          <a:p>
            <a:endParaRPr lang="en-US" sz="1000" dirty="0">
              <a:solidFill>
                <a:schemeClr val="bg1">
                  <a:lumMod val="95000"/>
                </a:schemeClr>
              </a:solidFill>
            </a:endParaRPr>
          </a:p>
          <a:p>
            <a:endParaRPr lang="en-US" sz="1000" dirty="0" smtClean="0">
              <a:solidFill>
                <a:schemeClr val="bg1">
                  <a:lumMod val="95000"/>
                </a:schemeClr>
              </a:solidFill>
            </a:endParaRPr>
          </a:p>
          <a:p>
            <a:endParaRPr lang="en-US" sz="1000" dirty="0">
              <a:solidFill>
                <a:schemeClr val="bg1">
                  <a:lumMod val="95000"/>
                </a:schemeClr>
              </a:solidFill>
            </a:endParaRPr>
          </a:p>
          <a:p>
            <a:endParaRPr lang="en-US" sz="1000" dirty="0" smtClean="0">
              <a:solidFill>
                <a:schemeClr val="bg1">
                  <a:lumMod val="95000"/>
                </a:schemeClr>
              </a:solidFill>
            </a:endParaRPr>
          </a:p>
          <a:p>
            <a:endParaRPr lang="en-US" sz="1000" dirty="0">
              <a:solidFill>
                <a:schemeClr val="bg1">
                  <a:lumMod val="95000"/>
                </a:schemeClr>
              </a:solidFill>
            </a:endParaRPr>
          </a:p>
          <a:p>
            <a:endParaRPr lang="en-US" sz="1000" dirty="0">
              <a:solidFill>
                <a:schemeClr val="bg1">
                  <a:lumMod val="95000"/>
                </a:schemeClr>
              </a:solidFill>
            </a:endParaRPr>
          </a:p>
        </p:txBody>
      </p:sp>
      <p:sp>
        <p:nvSpPr>
          <p:cNvPr id="28" name="TextBox 27"/>
          <p:cNvSpPr txBox="1"/>
          <p:nvPr/>
        </p:nvSpPr>
        <p:spPr>
          <a:xfrm>
            <a:off x="5576371" y="720341"/>
            <a:ext cx="2252133" cy="415498"/>
          </a:xfrm>
          <a:prstGeom prst="rect">
            <a:avLst/>
          </a:prstGeom>
          <a:noFill/>
        </p:spPr>
        <p:txBody>
          <a:bodyPr wrap="square" rtlCol="0">
            <a:spAutoFit/>
          </a:bodyPr>
          <a:lstStyle/>
          <a:p>
            <a:endParaRPr lang="en-US" sz="1050" dirty="0" smtClean="0"/>
          </a:p>
          <a:p>
            <a:r>
              <a:rPr lang="en-US" sz="1050" b="1" dirty="0" smtClean="0"/>
              <a:t>Baylor University</a:t>
            </a:r>
            <a:endParaRPr lang="en-US" sz="1050" b="1" dirty="0"/>
          </a:p>
        </p:txBody>
      </p:sp>
      <p:sp>
        <p:nvSpPr>
          <p:cNvPr id="30" name="TextBox 29"/>
          <p:cNvSpPr txBox="1"/>
          <p:nvPr/>
        </p:nvSpPr>
        <p:spPr>
          <a:xfrm>
            <a:off x="7224142" y="1847293"/>
            <a:ext cx="4386666" cy="3016210"/>
          </a:xfrm>
          <a:prstGeom prst="rect">
            <a:avLst/>
          </a:prstGeom>
          <a:noFill/>
        </p:spPr>
        <p:txBody>
          <a:bodyPr wrap="square" rtlCol="0">
            <a:spAutoFit/>
          </a:bodyPr>
          <a:lstStyle/>
          <a:p>
            <a:r>
              <a:rPr lang="en-US" sz="1000" b="1" dirty="0"/>
              <a:t>Vision</a:t>
            </a:r>
            <a:r>
              <a:rPr lang="en-US" sz="1000" dirty="0"/>
              <a:t>: A Texas where people with disabilities and families with children who have developmental delays enjoy the same opportunities as other Texans to pursue independent and productive lives.</a:t>
            </a:r>
          </a:p>
          <a:p>
            <a:endParaRPr lang="en-US" sz="1000" dirty="0"/>
          </a:p>
          <a:p>
            <a:r>
              <a:rPr lang="en-US" sz="1000" b="1" dirty="0"/>
              <a:t>Mission</a:t>
            </a:r>
            <a:r>
              <a:rPr lang="en-US" sz="1000" dirty="0"/>
              <a:t>: To work in partnership with Texans with disabilities and families with children who have developmental delays to improve the quality of their lives and enable their full participation in society</a:t>
            </a:r>
            <a:r>
              <a:rPr lang="en-US" sz="1000" dirty="0" smtClean="0"/>
              <a:t>.</a:t>
            </a:r>
          </a:p>
          <a:p>
            <a:endParaRPr lang="en-US" sz="1000" dirty="0" smtClean="0"/>
          </a:p>
          <a:p>
            <a:r>
              <a:rPr lang="en-US" sz="1000" b="1" dirty="0" smtClean="0"/>
              <a:t>Vocational </a:t>
            </a:r>
            <a:r>
              <a:rPr lang="en-US" sz="1000" b="1" dirty="0"/>
              <a:t>Rehabilitation (VR) Program </a:t>
            </a:r>
            <a:r>
              <a:rPr lang="en-US" sz="1000" dirty="0"/>
              <a:t>helps people who have physical or mental disabilities prepare for, find or keep employment. Gaining skills needed for a career, learning how to prepare for a job interview or getting the accommodations needed to stay employed are just a few of the ways this program helps people with disabilities increase productivity and independence</a:t>
            </a:r>
            <a:r>
              <a:rPr lang="en-US" sz="1000" dirty="0" smtClean="0"/>
              <a:t>.</a:t>
            </a:r>
          </a:p>
          <a:p>
            <a:endParaRPr lang="en-US" sz="1000" dirty="0" smtClean="0"/>
          </a:p>
          <a:p>
            <a:r>
              <a:rPr lang="en-US" sz="1000" b="1" dirty="0" smtClean="0"/>
              <a:t>Services</a:t>
            </a:r>
            <a:endParaRPr lang="en-US" sz="1000" dirty="0"/>
          </a:p>
          <a:p>
            <a:pPr marL="171450" indent="-171450">
              <a:buFont typeface="Arial" panose="020B0604020202020204" pitchFamily="34" charset="0"/>
              <a:buChar char="•"/>
            </a:pPr>
            <a:r>
              <a:rPr lang="en-US" sz="1000" dirty="0" smtClean="0"/>
              <a:t>hearing </a:t>
            </a:r>
            <a:r>
              <a:rPr lang="en-US" sz="1000" dirty="0"/>
              <a:t>impairment,</a:t>
            </a:r>
          </a:p>
          <a:p>
            <a:pPr marL="171450" indent="-171450">
              <a:buFont typeface="Arial" panose="020B0604020202020204" pitchFamily="34" charset="0"/>
              <a:buChar char="•"/>
            </a:pPr>
            <a:r>
              <a:rPr lang="en-US" sz="1000" dirty="0" smtClean="0"/>
              <a:t>alcoholism </a:t>
            </a:r>
            <a:r>
              <a:rPr lang="en-US" sz="1000" dirty="0"/>
              <a:t>or drug addiction,</a:t>
            </a:r>
          </a:p>
          <a:p>
            <a:pPr marL="171450" indent="-171450">
              <a:buFont typeface="Arial" panose="020B0604020202020204" pitchFamily="34" charset="0"/>
              <a:buChar char="•"/>
            </a:pPr>
            <a:r>
              <a:rPr lang="en-US" sz="1000" dirty="0"/>
              <a:t>intellectual and developmental disabilities,</a:t>
            </a:r>
          </a:p>
          <a:p>
            <a:pPr marL="171450" indent="-171450">
              <a:buFont typeface="Arial" panose="020B0604020202020204" pitchFamily="34" charset="0"/>
              <a:buChar char="•"/>
            </a:pPr>
            <a:r>
              <a:rPr lang="en-US" sz="1000" dirty="0"/>
              <a:t>learning </a:t>
            </a:r>
            <a:r>
              <a:rPr lang="en-US" sz="1000" dirty="0" smtClean="0"/>
              <a:t>disability, that </a:t>
            </a:r>
            <a:r>
              <a:rPr lang="en-US" sz="1000" dirty="0"/>
              <a:t>prevent the person from finding and keeping a job</a:t>
            </a:r>
            <a:r>
              <a:rPr lang="en-US" sz="1000" dirty="0" smtClean="0"/>
              <a:t>.</a:t>
            </a:r>
            <a:endParaRPr lang="en-US" sz="1000" dirty="0"/>
          </a:p>
        </p:txBody>
      </p:sp>
      <p:sp>
        <p:nvSpPr>
          <p:cNvPr id="31" name="TextBox 30"/>
          <p:cNvSpPr txBox="1"/>
          <p:nvPr/>
        </p:nvSpPr>
        <p:spPr>
          <a:xfrm>
            <a:off x="7158532" y="1204666"/>
            <a:ext cx="4805428" cy="307777"/>
          </a:xfrm>
          <a:prstGeom prst="rect">
            <a:avLst/>
          </a:prstGeom>
          <a:noFill/>
        </p:spPr>
        <p:txBody>
          <a:bodyPr wrap="square" rtlCol="0">
            <a:spAutoFit/>
          </a:bodyPr>
          <a:lstStyle/>
          <a:p>
            <a:r>
              <a:rPr lang="en-US" sz="1400" b="1" dirty="0" smtClean="0">
                <a:solidFill>
                  <a:srgbClr val="AC1814"/>
                </a:solidFill>
              </a:rPr>
              <a:t>Texas</a:t>
            </a:r>
            <a:r>
              <a:rPr lang="en-US" sz="1400" b="1" dirty="0" smtClean="0"/>
              <a:t> </a:t>
            </a:r>
            <a:r>
              <a:rPr lang="en-US" sz="1400" b="1" dirty="0" smtClean="0">
                <a:solidFill>
                  <a:srgbClr val="0F6FC6"/>
                </a:solidFill>
              </a:rPr>
              <a:t>Workforce Commission</a:t>
            </a:r>
            <a:endParaRPr lang="en-US" sz="1400" b="1" dirty="0">
              <a:solidFill>
                <a:srgbClr val="0F6FC6"/>
              </a:solidFill>
            </a:endParaRPr>
          </a:p>
        </p:txBody>
      </p:sp>
    </p:spTree>
    <p:extLst>
      <p:ext uri="{BB962C8B-B14F-4D97-AF65-F5344CB8AC3E}">
        <p14:creationId xmlns:p14="http://schemas.microsoft.com/office/powerpoint/2010/main" val="222253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Financial Aid</a:t>
            </a:r>
            <a:endParaRPr lang="en-US" sz="4400" dirty="0"/>
          </a:p>
        </p:txBody>
      </p:sp>
      <p:sp>
        <p:nvSpPr>
          <p:cNvPr id="5" name="Rectangle 4"/>
          <p:cNvSpPr/>
          <p:nvPr/>
        </p:nvSpPr>
        <p:spPr>
          <a:xfrm>
            <a:off x="350331" y="5612325"/>
            <a:ext cx="11399217" cy="964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804563" y="5701285"/>
            <a:ext cx="806245" cy="78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884310" y="5771534"/>
            <a:ext cx="648929" cy="6390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95197" y="5840361"/>
            <a:ext cx="1170252" cy="717754"/>
          </a:xfrm>
          <a:prstGeom prst="rect">
            <a:avLst/>
          </a:prstGeom>
        </p:spPr>
      </p:pic>
      <p:grpSp>
        <p:nvGrpSpPr>
          <p:cNvPr id="8" name="Group 7"/>
          <p:cNvGrpSpPr/>
          <p:nvPr/>
        </p:nvGrpSpPr>
        <p:grpSpPr>
          <a:xfrm>
            <a:off x="411885" y="1828800"/>
            <a:ext cx="2272941" cy="3695757"/>
            <a:chOff x="411885" y="1828800"/>
            <a:chExt cx="2272941" cy="3695757"/>
          </a:xfrm>
        </p:grpSpPr>
        <p:sp>
          <p:nvSpPr>
            <p:cNvPr id="9" name="Circular Arrow 8"/>
            <p:cNvSpPr/>
            <p:nvPr/>
          </p:nvSpPr>
          <p:spPr>
            <a:xfrm>
              <a:off x="905959" y="1828800"/>
              <a:ext cx="1778867" cy="1779137"/>
            </a:xfrm>
            <a:prstGeom prst="circularArrow">
              <a:avLst>
                <a:gd name="adj1" fmla="val 10980"/>
                <a:gd name="adj2" fmla="val 1142322"/>
                <a:gd name="adj3" fmla="val 4500000"/>
                <a:gd name="adj4" fmla="val 10800000"/>
                <a:gd name="adj5" fmla="val 12500"/>
              </a:avLst>
            </a:prstGeom>
            <a:solidFill>
              <a:srgbClr val="66003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1299148" y="2471122"/>
              <a:ext cx="988482" cy="494122"/>
            </a:xfrm>
            <a:custGeom>
              <a:avLst/>
              <a:gdLst>
                <a:gd name="connsiteX0" fmla="*/ 0 w 988482"/>
                <a:gd name="connsiteY0" fmla="*/ 0 h 494122"/>
                <a:gd name="connsiteX1" fmla="*/ 988482 w 988482"/>
                <a:gd name="connsiteY1" fmla="*/ 0 h 494122"/>
                <a:gd name="connsiteX2" fmla="*/ 988482 w 988482"/>
                <a:gd name="connsiteY2" fmla="*/ 494122 h 494122"/>
                <a:gd name="connsiteX3" fmla="*/ 0 w 988482"/>
                <a:gd name="connsiteY3" fmla="*/ 494122 h 494122"/>
                <a:gd name="connsiteX4" fmla="*/ 0 w 988482"/>
                <a:gd name="connsiteY4" fmla="*/ 0 h 49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482" h="494122">
                  <a:moveTo>
                    <a:pt x="0" y="0"/>
                  </a:moveTo>
                  <a:lnTo>
                    <a:pt x="988482" y="0"/>
                  </a:lnTo>
                  <a:lnTo>
                    <a:pt x="988482" y="494122"/>
                  </a:lnTo>
                  <a:lnTo>
                    <a:pt x="0" y="494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75000"/>
                      <a:lumOff val="25000"/>
                    </a:schemeClr>
                  </a:solidFill>
                </a:rPr>
                <a:t>FAFSA</a:t>
              </a:r>
              <a:endParaRPr lang="en-US" sz="1500" kern="1200" dirty="0">
                <a:solidFill>
                  <a:schemeClr val="tx1">
                    <a:lumMod val="75000"/>
                    <a:lumOff val="25000"/>
                  </a:schemeClr>
                </a:solidFill>
              </a:endParaRPr>
            </a:p>
          </p:txBody>
        </p:sp>
        <p:sp>
          <p:nvSpPr>
            <p:cNvPr id="16" name="Shape 15"/>
            <p:cNvSpPr/>
            <p:nvPr/>
          </p:nvSpPr>
          <p:spPr>
            <a:xfrm>
              <a:off x="411885" y="2851046"/>
              <a:ext cx="1778867" cy="1779137"/>
            </a:xfrm>
            <a:prstGeom prst="leftCircularArrow">
              <a:avLst>
                <a:gd name="adj1" fmla="val 10980"/>
                <a:gd name="adj2" fmla="val 1142322"/>
                <a:gd name="adj3" fmla="val 6300000"/>
                <a:gd name="adj4" fmla="val 18900000"/>
                <a:gd name="adj5" fmla="val 12500"/>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807078" y="3499282"/>
              <a:ext cx="988482" cy="494122"/>
            </a:xfrm>
            <a:custGeom>
              <a:avLst/>
              <a:gdLst>
                <a:gd name="connsiteX0" fmla="*/ 0 w 988482"/>
                <a:gd name="connsiteY0" fmla="*/ 0 h 494122"/>
                <a:gd name="connsiteX1" fmla="*/ 988482 w 988482"/>
                <a:gd name="connsiteY1" fmla="*/ 0 h 494122"/>
                <a:gd name="connsiteX2" fmla="*/ 988482 w 988482"/>
                <a:gd name="connsiteY2" fmla="*/ 494122 h 494122"/>
                <a:gd name="connsiteX3" fmla="*/ 0 w 988482"/>
                <a:gd name="connsiteY3" fmla="*/ 494122 h 494122"/>
                <a:gd name="connsiteX4" fmla="*/ 0 w 988482"/>
                <a:gd name="connsiteY4" fmla="*/ 0 h 49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482" h="494122">
                  <a:moveTo>
                    <a:pt x="0" y="0"/>
                  </a:moveTo>
                  <a:lnTo>
                    <a:pt x="988482" y="0"/>
                  </a:lnTo>
                  <a:lnTo>
                    <a:pt x="988482" y="494122"/>
                  </a:lnTo>
                  <a:lnTo>
                    <a:pt x="0" y="494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75000"/>
                      <a:lumOff val="25000"/>
                    </a:schemeClr>
                  </a:solidFill>
                </a:rPr>
                <a:t>CTP</a:t>
              </a:r>
              <a:endParaRPr lang="en-US" sz="1500" kern="1200" dirty="0">
                <a:solidFill>
                  <a:schemeClr val="tx1">
                    <a:lumMod val="75000"/>
                    <a:lumOff val="25000"/>
                  </a:schemeClr>
                </a:solidFill>
              </a:endParaRPr>
            </a:p>
          </p:txBody>
        </p:sp>
        <p:sp>
          <p:nvSpPr>
            <p:cNvPr id="19" name="Block Arc 18"/>
            <p:cNvSpPr/>
            <p:nvPr/>
          </p:nvSpPr>
          <p:spPr>
            <a:xfrm>
              <a:off x="1032568" y="3995622"/>
              <a:ext cx="1528322" cy="1528935"/>
            </a:xfrm>
            <a:prstGeom prst="blockArc">
              <a:avLst>
                <a:gd name="adj1" fmla="val 13500000"/>
                <a:gd name="adj2" fmla="val 10800000"/>
                <a:gd name="adj3" fmla="val 1274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1301486" y="4528920"/>
              <a:ext cx="988482" cy="494122"/>
            </a:xfrm>
            <a:custGeom>
              <a:avLst/>
              <a:gdLst>
                <a:gd name="connsiteX0" fmla="*/ 0 w 988482"/>
                <a:gd name="connsiteY0" fmla="*/ 0 h 494122"/>
                <a:gd name="connsiteX1" fmla="*/ 988482 w 988482"/>
                <a:gd name="connsiteY1" fmla="*/ 0 h 494122"/>
                <a:gd name="connsiteX2" fmla="*/ 988482 w 988482"/>
                <a:gd name="connsiteY2" fmla="*/ 494122 h 494122"/>
                <a:gd name="connsiteX3" fmla="*/ 0 w 988482"/>
                <a:gd name="connsiteY3" fmla="*/ 494122 h 494122"/>
                <a:gd name="connsiteX4" fmla="*/ 0 w 988482"/>
                <a:gd name="connsiteY4" fmla="*/ 0 h 49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482" h="494122">
                  <a:moveTo>
                    <a:pt x="0" y="0"/>
                  </a:moveTo>
                  <a:lnTo>
                    <a:pt x="988482" y="0"/>
                  </a:lnTo>
                  <a:lnTo>
                    <a:pt x="988482" y="494122"/>
                  </a:lnTo>
                  <a:lnTo>
                    <a:pt x="0" y="494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75000"/>
                      <a:lumOff val="25000"/>
                    </a:schemeClr>
                  </a:solidFill>
                </a:rPr>
                <a:t>Scholarships</a:t>
              </a:r>
              <a:endParaRPr lang="en-US" sz="1500" kern="1200" dirty="0">
                <a:solidFill>
                  <a:schemeClr val="tx1">
                    <a:lumMod val="75000"/>
                    <a:lumOff val="25000"/>
                  </a:schemeClr>
                </a:solidFill>
              </a:endParaRPr>
            </a:p>
          </p:txBody>
        </p:sp>
      </p:grpSp>
      <p:sp>
        <p:nvSpPr>
          <p:cNvPr id="7" name="Snip Diagonal Corner Rectangle 6"/>
          <p:cNvSpPr/>
          <p:nvPr/>
        </p:nvSpPr>
        <p:spPr>
          <a:xfrm>
            <a:off x="2968537" y="1947333"/>
            <a:ext cx="2718280" cy="3188338"/>
          </a:xfrm>
          <a:prstGeom prst="snip2DiagRect">
            <a:avLst/>
          </a:prstGeom>
          <a:solidFill>
            <a:srgbClr val="9B4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11"/>
          <p:cNvSpPr/>
          <p:nvPr/>
        </p:nvSpPr>
        <p:spPr>
          <a:xfrm>
            <a:off x="5937337" y="1947333"/>
            <a:ext cx="2718280" cy="3188338"/>
          </a:xfrm>
          <a:prstGeom prst="snip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13"/>
          <p:cNvSpPr/>
          <p:nvPr/>
        </p:nvSpPr>
        <p:spPr>
          <a:xfrm>
            <a:off x="8892528" y="1943992"/>
            <a:ext cx="2718280" cy="3207399"/>
          </a:xfrm>
          <a:prstGeom prst="snip2Diag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087406" y="2068121"/>
            <a:ext cx="2404534" cy="2862322"/>
          </a:xfrm>
          <a:prstGeom prst="rect">
            <a:avLst/>
          </a:prstGeom>
          <a:noFill/>
        </p:spPr>
        <p:txBody>
          <a:bodyPr wrap="square" rtlCol="0">
            <a:spAutoFit/>
          </a:bodyPr>
          <a:lstStyle/>
          <a:p>
            <a:r>
              <a:rPr lang="en-US" sz="900" dirty="0"/>
              <a:t>A </a:t>
            </a:r>
            <a:r>
              <a:rPr lang="en-US" sz="900" b="1" dirty="0">
                <a:solidFill>
                  <a:schemeClr val="bg1"/>
                </a:solidFill>
              </a:rPr>
              <a:t>Comprehensive Transition and Postsecondary </a:t>
            </a:r>
            <a:r>
              <a:rPr lang="en-US" sz="900" dirty="0">
                <a:solidFill>
                  <a:schemeClr val="bg1"/>
                </a:solidFill>
              </a:rPr>
              <a:t>(CTP) </a:t>
            </a:r>
            <a:r>
              <a:rPr lang="en-US" sz="900" dirty="0"/>
              <a:t>program is a program for students with intellectual disabilities who are pursuing a degree, certificate, or non-degree program that is in concordance with the regulations listed below. </a:t>
            </a:r>
          </a:p>
          <a:p>
            <a:endParaRPr lang="en-US" sz="900" dirty="0" smtClean="0"/>
          </a:p>
          <a:p>
            <a:r>
              <a:rPr lang="en-US" sz="900" dirty="0" smtClean="0">
                <a:solidFill>
                  <a:schemeClr val="bg1"/>
                </a:solidFill>
              </a:rPr>
              <a:t>*</a:t>
            </a:r>
            <a:r>
              <a:rPr lang="en-US" sz="900" b="1" dirty="0">
                <a:solidFill>
                  <a:schemeClr val="bg1"/>
                </a:solidFill>
              </a:rPr>
              <a:t>Note</a:t>
            </a:r>
            <a:r>
              <a:rPr lang="en-US" sz="900" dirty="0">
                <a:solidFill>
                  <a:schemeClr val="bg1"/>
                </a:solidFill>
              </a:rPr>
              <a:t>: </a:t>
            </a:r>
            <a:r>
              <a:rPr lang="en-US" sz="900" dirty="0"/>
              <a:t>This grant is not offered to Texas Residents, however if a student is attending an out-of-state school than they are edible for this program.</a:t>
            </a:r>
          </a:p>
          <a:p>
            <a:endParaRPr lang="en-US" sz="900" dirty="0" smtClean="0"/>
          </a:p>
          <a:p>
            <a:r>
              <a:rPr lang="en-US" sz="900" dirty="0" smtClean="0"/>
              <a:t>Enrolled </a:t>
            </a:r>
            <a:r>
              <a:rPr lang="en-US" sz="900" dirty="0"/>
              <a:t>or accepted for enrollment in a </a:t>
            </a:r>
            <a:r>
              <a:rPr lang="en-US" sz="900" b="1" dirty="0">
                <a:solidFill>
                  <a:schemeClr val="bg1"/>
                </a:solidFill>
              </a:rPr>
              <a:t>comprehensive transition and postsecondary </a:t>
            </a:r>
            <a:r>
              <a:rPr lang="en-US" sz="900" dirty="0">
                <a:solidFill>
                  <a:schemeClr val="bg1"/>
                </a:solidFill>
              </a:rPr>
              <a:t>(CTP) </a:t>
            </a:r>
            <a:r>
              <a:rPr lang="en-US" sz="900" dirty="0"/>
              <a:t>program for students with intellectual disabilities at an institution of higher education (a college or career school) that participates in the federal student aid </a:t>
            </a:r>
            <a:r>
              <a:rPr lang="en-US" sz="900" dirty="0" smtClean="0"/>
              <a:t>programs and meet </a:t>
            </a:r>
            <a:r>
              <a:rPr lang="en-US" sz="900" dirty="0"/>
              <a:t>the basic federal student aid eligibility </a:t>
            </a:r>
            <a:r>
              <a:rPr lang="en-US" sz="900" dirty="0" smtClean="0"/>
              <a:t>requirements.</a:t>
            </a:r>
            <a:endParaRPr lang="en-US" sz="900" dirty="0"/>
          </a:p>
        </p:txBody>
      </p:sp>
      <p:sp>
        <p:nvSpPr>
          <p:cNvPr id="22" name="TextBox 21"/>
          <p:cNvSpPr txBox="1"/>
          <p:nvPr/>
        </p:nvSpPr>
        <p:spPr>
          <a:xfrm>
            <a:off x="9016464" y="2176890"/>
            <a:ext cx="2413536" cy="4016484"/>
          </a:xfrm>
          <a:prstGeom prst="rect">
            <a:avLst/>
          </a:prstGeom>
          <a:noFill/>
        </p:spPr>
        <p:txBody>
          <a:bodyPr wrap="square" rtlCol="0">
            <a:spAutoFit/>
          </a:bodyPr>
          <a:lstStyle/>
          <a:p>
            <a:r>
              <a:rPr lang="en-US" sz="1400" dirty="0" smtClean="0">
                <a:solidFill>
                  <a:schemeClr val="bg1"/>
                </a:solidFill>
              </a:rPr>
              <a:t>Scholarships</a:t>
            </a:r>
          </a:p>
          <a:p>
            <a:endParaRPr lang="en-US" sz="1400" dirty="0">
              <a:solidFill>
                <a:schemeClr val="bg1"/>
              </a:solidFill>
            </a:endParaRPr>
          </a:p>
          <a:p>
            <a:r>
              <a:rPr lang="en-US" sz="1000" dirty="0" smtClean="0"/>
              <a:t>Scholarships can from the university your applying for, educational institutions, private donors and organizations. There are specific scholarships available for students with disabilities based on there diagnosis. </a:t>
            </a:r>
          </a:p>
          <a:p>
            <a:endParaRPr lang="en-US" sz="1400" dirty="0">
              <a:solidFill>
                <a:schemeClr val="bg1"/>
              </a:solidFill>
            </a:endParaRPr>
          </a:p>
          <a:p>
            <a:pPr marL="285750" indent="-285750">
              <a:buFont typeface="Arial" panose="020B0604020202020204" pitchFamily="34" charset="0"/>
              <a:buChar char="•"/>
            </a:pPr>
            <a:r>
              <a:rPr lang="en-US" sz="1100" dirty="0">
                <a:solidFill>
                  <a:schemeClr val="bg1"/>
                </a:solidFill>
              </a:rPr>
              <a:t>Horatio Alger Association Scholarship </a:t>
            </a:r>
            <a:r>
              <a:rPr lang="en-US" sz="1100" dirty="0" smtClean="0">
                <a:solidFill>
                  <a:schemeClr val="bg1"/>
                </a:solidFill>
              </a:rPr>
              <a:t>Program</a:t>
            </a:r>
          </a:p>
          <a:p>
            <a:pPr marL="285750" indent="-285750">
              <a:buFont typeface="Arial" panose="020B0604020202020204" pitchFamily="34" charset="0"/>
              <a:buChar char="•"/>
            </a:pPr>
            <a:r>
              <a:rPr lang="en-US" sz="1100" dirty="0">
                <a:solidFill>
                  <a:schemeClr val="bg1"/>
                </a:solidFill>
              </a:rPr>
              <a:t>American Association of Health and Disability Scholarship Program</a:t>
            </a:r>
            <a:endParaRPr lang="en-US" sz="11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p:txBody>
      </p:sp>
      <p:sp>
        <p:nvSpPr>
          <p:cNvPr id="24" name="TextBox 23"/>
          <p:cNvSpPr txBox="1"/>
          <p:nvPr/>
        </p:nvSpPr>
        <p:spPr>
          <a:xfrm>
            <a:off x="3096017" y="2176890"/>
            <a:ext cx="2590800" cy="3200876"/>
          </a:xfrm>
          <a:prstGeom prst="rect">
            <a:avLst/>
          </a:prstGeom>
          <a:noFill/>
        </p:spPr>
        <p:txBody>
          <a:bodyPr wrap="square" rtlCol="0">
            <a:spAutoFit/>
          </a:bodyPr>
          <a:lstStyle/>
          <a:p>
            <a:r>
              <a:rPr lang="en-US" sz="1200" dirty="0" smtClean="0">
                <a:solidFill>
                  <a:schemeClr val="bg1"/>
                </a:solidFill>
              </a:rPr>
              <a:t>FAFSA</a:t>
            </a:r>
          </a:p>
          <a:p>
            <a:endParaRPr lang="en-US" sz="1200" dirty="0">
              <a:solidFill>
                <a:schemeClr val="bg1"/>
              </a:solidFill>
            </a:endParaRPr>
          </a:p>
          <a:p>
            <a:r>
              <a:rPr lang="en-US" sz="1200" dirty="0">
                <a:solidFill>
                  <a:schemeClr val="bg1"/>
                </a:solidFill>
              </a:rPr>
              <a:t>Financial </a:t>
            </a:r>
            <a:r>
              <a:rPr lang="en-US" sz="1200" dirty="0" smtClean="0">
                <a:solidFill>
                  <a:schemeClr val="bg1"/>
                </a:solidFill>
              </a:rPr>
              <a:t>Aid </a:t>
            </a:r>
            <a:r>
              <a:rPr lang="en-US" sz="1200" dirty="0">
                <a:solidFill>
                  <a:schemeClr val="bg1">
                    <a:lumMod val="85000"/>
                  </a:schemeClr>
                </a:solidFill>
              </a:rPr>
              <a:t>from the federal government to help you pay for education expenses at an eligible college or career school. Grants, loans and work-study are types of federal student aid</a:t>
            </a:r>
            <a:r>
              <a:rPr lang="en-US" sz="1200" dirty="0" smtClean="0">
                <a:solidFill>
                  <a:schemeClr val="bg1">
                    <a:lumMod val="85000"/>
                  </a:schemeClr>
                </a:solidFill>
              </a:rPr>
              <a:t>.</a:t>
            </a:r>
          </a:p>
          <a:p>
            <a:endParaRPr lang="en-US" sz="1200" dirty="0">
              <a:solidFill>
                <a:schemeClr val="bg1">
                  <a:lumMod val="85000"/>
                </a:schemeClr>
              </a:solidFill>
            </a:endParaRPr>
          </a:p>
          <a:p>
            <a:pPr marL="171450" indent="-171450">
              <a:buFont typeface="Arial" panose="020B0604020202020204" pitchFamily="34" charset="0"/>
              <a:buChar char="•"/>
            </a:pPr>
            <a:r>
              <a:rPr lang="en-US" sz="1200" dirty="0" smtClean="0">
                <a:solidFill>
                  <a:schemeClr val="bg1"/>
                </a:solidFill>
              </a:rPr>
              <a:t>Federal Work-Study</a:t>
            </a:r>
          </a:p>
          <a:p>
            <a:pPr marL="171450" indent="-171450">
              <a:buFont typeface="Arial" panose="020B0604020202020204" pitchFamily="34" charset="0"/>
              <a:buChar char="•"/>
            </a:pPr>
            <a:r>
              <a:rPr lang="en-US" sz="1200" dirty="0" smtClean="0">
                <a:solidFill>
                  <a:schemeClr val="bg1"/>
                </a:solidFill>
              </a:rPr>
              <a:t>Grants</a:t>
            </a:r>
          </a:p>
          <a:p>
            <a:pPr marL="171450" indent="-171450">
              <a:buFont typeface="Arial" panose="020B0604020202020204" pitchFamily="34" charset="0"/>
              <a:buChar char="•"/>
            </a:pPr>
            <a:r>
              <a:rPr lang="en-US" sz="1200" dirty="0" smtClean="0">
                <a:solidFill>
                  <a:schemeClr val="bg1"/>
                </a:solidFill>
              </a:rPr>
              <a:t>Loans “FEEL Program” – </a:t>
            </a:r>
            <a:r>
              <a:rPr lang="en-US" sz="1200" dirty="0" smtClean="0">
                <a:solidFill>
                  <a:srgbClr val="FFFF00"/>
                </a:solidFill>
              </a:rPr>
              <a:t>Based on the severity of a </a:t>
            </a:r>
            <a:r>
              <a:rPr lang="en-US" sz="1200" smtClean="0">
                <a:solidFill>
                  <a:srgbClr val="FFFF00"/>
                </a:solidFill>
              </a:rPr>
              <a:t>student’s intellectual </a:t>
            </a:r>
            <a:r>
              <a:rPr lang="en-US" sz="1200" dirty="0" smtClean="0">
                <a:solidFill>
                  <a:srgbClr val="FFFF00"/>
                </a:solidFill>
              </a:rPr>
              <a:t>disability loans may not be optional.</a:t>
            </a:r>
          </a:p>
          <a:p>
            <a:pPr marL="171450" indent="-171450">
              <a:buFont typeface="Arial" panose="020B0604020202020204" pitchFamily="34" charset="0"/>
              <a:buChar char="•"/>
            </a:pPr>
            <a:endParaRPr lang="en-US" sz="12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166121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resources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8449642"/>
              </p:ext>
            </p:extLst>
          </p:nvPr>
        </p:nvGraphicFramePr>
        <p:xfrm>
          <a:off x="-2367419" y="1866377"/>
          <a:ext cx="10713928" cy="456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528142" y="2931090"/>
            <a:ext cx="4183694" cy="11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78368" y="2284759"/>
            <a:ext cx="4283242" cy="646331"/>
          </a:xfrm>
          <a:prstGeom prst="rect">
            <a:avLst/>
          </a:prstGeom>
          <a:noFill/>
        </p:spPr>
        <p:txBody>
          <a:bodyPr wrap="square" rtlCol="0">
            <a:spAutoFit/>
          </a:bodyPr>
          <a:lstStyle/>
          <a:p>
            <a:r>
              <a:rPr lang="en-US" dirty="0" smtClean="0"/>
              <a:t>College </a:t>
            </a:r>
            <a:r>
              <a:rPr lang="en-US" dirty="0"/>
              <a:t>Programs &amp; Services for Students with Learning Disabilities</a:t>
            </a:r>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2577" r="12847"/>
          <a:stretch/>
        </p:blipFill>
        <p:spPr>
          <a:xfrm>
            <a:off x="9045639" y="3169048"/>
            <a:ext cx="2666197" cy="3575100"/>
          </a:xfrm>
          <a:prstGeom prst="rect">
            <a:avLst/>
          </a:prstGeom>
        </p:spPr>
      </p:pic>
      <p:sp>
        <p:nvSpPr>
          <p:cNvPr id="7" name="Rectangle 6"/>
          <p:cNvSpPr/>
          <p:nvPr/>
        </p:nvSpPr>
        <p:spPr>
          <a:xfrm>
            <a:off x="7528142" y="3169048"/>
            <a:ext cx="1394477" cy="3575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63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5795662"/>
              </p:ext>
            </p:extLst>
          </p:nvPr>
        </p:nvGraphicFramePr>
        <p:xfrm>
          <a:off x="494675" y="1832478"/>
          <a:ext cx="23699584" cy="8621649"/>
        </p:xfrm>
        <a:graphic>
          <a:graphicData uri="http://schemas.openxmlformats.org/drawingml/2006/table">
            <a:tbl>
              <a:tblPr firstRow="1" firstCol="1" bandRow="1"/>
              <a:tblGrid>
                <a:gridCol w="23699584"/>
              </a:tblGrid>
              <a:tr h="6085812">
                <a:tc>
                  <a:txBody>
                    <a:bodyPr/>
                    <a:lstStyle/>
                    <a:p>
                      <a:pPr marL="0" marR="0">
                        <a:spcBef>
                          <a:spcPts val="1500"/>
                        </a:spcBef>
                        <a:spcAft>
                          <a:spcPts val="0"/>
                        </a:spcAft>
                      </a:pPr>
                      <a:r>
                        <a:rPr lang="en-US" sz="2400" b="1" dirty="0" smtClean="0">
                          <a:effectLst/>
                          <a:latin typeface="Times New Roman" panose="02020603050405020304" pitchFamily="18" charset="0"/>
                          <a:ea typeface="Calibri" panose="020F0502020204030204" pitchFamily="34" charset="0"/>
                        </a:rPr>
                        <a:t>RESOURCES</a:t>
                      </a:r>
                    </a:p>
                    <a:p>
                      <a:pPr marL="0" marR="0">
                        <a:spcBef>
                          <a:spcPts val="1500"/>
                        </a:spcBef>
                        <a:spcAft>
                          <a:spcPts val="0"/>
                        </a:spcAft>
                      </a:pPr>
                      <a:r>
                        <a:rPr lang="en-US" sz="2000" dirty="0" smtClean="0">
                          <a:effectLst/>
                          <a:latin typeface="Times New Roman" panose="02020603050405020304" pitchFamily="18" charset="0"/>
                          <a:ea typeface="Calibri" panose="020F0502020204030204" pitchFamily="34" charset="0"/>
                        </a:rPr>
                        <a:t>Texas Workforce</a:t>
                      </a:r>
                      <a:r>
                        <a:rPr lang="en-US" sz="2000" baseline="0" dirty="0" smtClean="0">
                          <a:effectLst/>
                          <a:latin typeface="Times New Roman" panose="02020603050405020304" pitchFamily="18" charset="0"/>
                          <a:ea typeface="Calibri" panose="020F0502020204030204" pitchFamily="34" charset="0"/>
                        </a:rPr>
                        <a:t> Solutions – TWC – Formerly DARS</a:t>
                      </a:r>
                      <a:endParaRPr lang="en-US" sz="2000" dirty="0">
                        <a:effectLst/>
                        <a:latin typeface="Times New Roman" panose="02020603050405020304" pitchFamily="18" charset="0"/>
                        <a:ea typeface="Calibri" panose="020F0502020204030204" pitchFamily="34" charset="0"/>
                      </a:endParaRPr>
                    </a:p>
                    <a:p>
                      <a:pPr marL="0" marR="0">
                        <a:lnSpc>
                          <a:spcPts val="1050"/>
                        </a:lnSpc>
                        <a:spcBef>
                          <a:spcPts val="1500"/>
                        </a:spcBef>
                        <a:spcAft>
                          <a:spcPts val="0"/>
                        </a:spcAft>
                      </a:pPr>
                      <a:r>
                        <a:rPr lang="en-US" sz="1800" u="sng" dirty="0" smtClean="0">
                          <a:solidFill>
                            <a:srgbClr val="666666"/>
                          </a:solidFill>
                          <a:effectLst/>
                          <a:latin typeface="Segoe UI" panose="020B0502040204020203" pitchFamily="34" charset="0"/>
                          <a:ea typeface="Calibri" panose="020F0502020204030204" pitchFamily="34" charset="0"/>
                          <a:hlinkClick r:id="rId2"/>
                        </a:rPr>
                        <a:t>www.twc.state.tx.us</a:t>
                      </a:r>
                    </a:p>
                    <a:p>
                      <a:pPr marL="0" marR="0">
                        <a:lnSpc>
                          <a:spcPts val="1050"/>
                        </a:lnSpc>
                        <a:spcBef>
                          <a:spcPts val="1500"/>
                        </a:spcBef>
                        <a:spcAft>
                          <a:spcPts val="0"/>
                        </a:spcAft>
                      </a:pPr>
                      <a:r>
                        <a:rPr lang="en-US" sz="1800" u="sng" dirty="0" smtClean="0">
                          <a:solidFill>
                            <a:srgbClr val="666666"/>
                          </a:solidFill>
                          <a:effectLst/>
                          <a:latin typeface="Segoe UI" panose="020B0502040204020203" pitchFamily="34" charset="0"/>
                          <a:ea typeface="Calibri" panose="020F0502020204030204" pitchFamily="34" charset="0"/>
                          <a:hlinkClick r:id="rId2"/>
                        </a:rPr>
                        <a:t>7</a:t>
                      </a:r>
                      <a:r>
                        <a:rPr lang="en-US" sz="1800" u="sng" dirty="0" smtClean="0">
                          <a:solidFill>
                            <a:srgbClr val="666666"/>
                          </a:solidFill>
                          <a:effectLst/>
                          <a:latin typeface="Segoe UI" panose="020B0502040204020203" pitchFamily="34" charset="0"/>
                          <a:ea typeface="Calibri" panose="020F0502020204030204" pitchFamily="34" charset="0"/>
                        </a:rPr>
                        <a:t>13-866-7700</a:t>
                      </a:r>
                    </a:p>
                    <a:p>
                      <a:pPr marL="0" marR="0">
                        <a:lnSpc>
                          <a:spcPts val="1050"/>
                        </a:lnSpc>
                        <a:spcBef>
                          <a:spcPts val="1500"/>
                        </a:spcBef>
                        <a:spcAft>
                          <a:spcPts val="0"/>
                        </a:spcAft>
                      </a:pPr>
                      <a:r>
                        <a:rPr lang="en-US" sz="1800" u="sng" dirty="0" smtClean="0">
                          <a:solidFill>
                            <a:srgbClr val="666666"/>
                          </a:solidFill>
                          <a:effectLst/>
                          <a:latin typeface="Segoe UI" panose="020B0502040204020203" pitchFamily="34" charset="0"/>
                          <a:ea typeface="Calibri" panose="020F0502020204030204" pitchFamily="34" charset="0"/>
                        </a:rPr>
                        <a:t>3721 </a:t>
                      </a:r>
                      <a:r>
                        <a:rPr lang="en-US" sz="1800" u="sng" dirty="0" err="1" smtClean="0">
                          <a:solidFill>
                            <a:srgbClr val="666666"/>
                          </a:solidFill>
                          <a:effectLst/>
                          <a:latin typeface="Segoe UI" panose="020B0502040204020203" pitchFamily="34" charset="0"/>
                          <a:ea typeface="Calibri" panose="020F0502020204030204" pitchFamily="34" charset="0"/>
                        </a:rPr>
                        <a:t>Briarpark</a:t>
                      </a:r>
                      <a:endParaRPr kumimoji="0" lang="en-US" altLang="en-US" sz="1800" b="0" i="0" u="sng" strike="noStrike" cap="none" normalizeH="0" baseline="0" dirty="0" smtClean="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050"/>
                        </a:lnSpc>
                        <a:spcBef>
                          <a:spcPts val="1500"/>
                        </a:spcBef>
                        <a:spcAft>
                          <a:spcPts val="0"/>
                        </a:spcAft>
                        <a:buClrTx/>
                        <a:buSzTx/>
                        <a:buFontTx/>
                        <a:buNone/>
                        <a:tabLst/>
                        <a:defRPr/>
                      </a:pPr>
                      <a:endParaRPr kumimoji="0" lang="en-US" altLang="en-US" sz="1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kern="1200" dirty="0" smtClean="0">
                          <a:solidFill>
                            <a:schemeClr val="tx1"/>
                          </a:solidFill>
                          <a:effectLst/>
                          <a:latin typeface="+mn-lt"/>
                          <a:ea typeface="+mn-ea"/>
                          <a:cs typeface="+mn-cs"/>
                        </a:rPr>
                        <a:t> </a:t>
                      </a:r>
                    </a:p>
                    <a:p>
                      <a:r>
                        <a:rPr lang="en-US" sz="1800" u="sng" kern="1200" dirty="0" smtClean="0">
                          <a:solidFill>
                            <a:schemeClr val="tx1"/>
                          </a:solidFill>
                          <a:effectLst/>
                          <a:latin typeface="+mn-lt"/>
                          <a:ea typeface="+mn-ea"/>
                          <a:cs typeface="+mn-cs"/>
                          <a:hlinkClick r:id="rId3"/>
                        </a:rPr>
                        <a:t>http://www.twc.state.tx.us/students</a:t>
                      </a:r>
                      <a:endParaRPr lang="en-US" sz="1800" u="sng" kern="1200" dirty="0" smtClean="0">
                        <a:solidFill>
                          <a:schemeClr val="tx1"/>
                        </a:solidFill>
                        <a:effectLst/>
                        <a:latin typeface="+mn-lt"/>
                        <a:ea typeface="+mn-ea"/>
                        <a:cs typeface="+mn-cs"/>
                      </a:endParaRPr>
                    </a:p>
                    <a:p>
                      <a:endParaRPr lang="en-US" sz="18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kern="1200" dirty="0" smtClean="0">
                          <a:solidFill>
                            <a:schemeClr val="tx1"/>
                          </a:solidFill>
                          <a:effectLst/>
                          <a:latin typeface="+mn-lt"/>
                          <a:ea typeface="+mn-ea"/>
                          <a:cs typeface="+mn-cs"/>
                          <a:hlinkClick r:id="rId4"/>
                        </a:rPr>
                        <a:t>http://www.depts.ttu.edu/techniques/</a:t>
                      </a:r>
                      <a:endParaRPr lang="en-US" sz="18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hlinkClick r:id="rId5"/>
                        </a:rPr>
                        <a:t>http://www.schreiner.edu/about/students-with-disabilities/accommodations-request-form-revised.pdf</a:t>
                      </a: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hlinkClick r:id="rId6"/>
                        </a:rPr>
                        <a:t>http://</a:t>
                      </a:r>
                      <a:r>
                        <a:rPr lang="en-US" sz="1800" kern="1200" dirty="0" smtClean="0">
                          <a:solidFill>
                            <a:schemeClr val="tx1"/>
                          </a:solidFill>
                          <a:effectLst/>
                          <a:latin typeface="+mn-lt"/>
                          <a:ea typeface="+mn-ea"/>
                          <a:cs typeface="+mn-cs"/>
                          <a:hlinkClick r:id="rId6"/>
                        </a:rPr>
                        <a:t>www.schreiner.edu/about/student-with-disabilities</a:t>
                      </a:r>
                      <a:r>
                        <a:rPr lang="en-US" sz="18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hlinkClick r:id="rId7"/>
                        </a:rPr>
                        <a:t>http://diversity.utexas.edu/disability/advocate/</a:t>
                      </a: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hlinkClick r:id="rId8"/>
                        </a:rPr>
                        <a:t>http://disability.tamu.edu/</a:t>
                      </a: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sng" kern="1200" dirty="0" smtClean="0">
                          <a:solidFill>
                            <a:schemeClr val="tx1"/>
                          </a:solidFill>
                          <a:effectLst/>
                          <a:latin typeface="+mn-lt"/>
                          <a:ea typeface="+mn-ea"/>
                          <a:cs typeface="+mn-cs"/>
                        </a:rPr>
                        <a:t>The</a:t>
                      </a:r>
                      <a:r>
                        <a:rPr lang="en-US" sz="1800" b="1" i="0" u="sng" kern="1200" baseline="0" dirty="0" smtClean="0">
                          <a:solidFill>
                            <a:schemeClr val="tx1"/>
                          </a:solidFill>
                          <a:effectLst/>
                          <a:latin typeface="+mn-lt"/>
                          <a:ea typeface="+mn-ea"/>
                          <a:cs typeface="+mn-cs"/>
                        </a:rPr>
                        <a:t> K&amp;W Guide to Colleges for Students with Learning Differences </a:t>
                      </a:r>
                      <a:r>
                        <a:rPr lang="en-US" sz="1800" kern="1200" baseline="0" dirty="0" smtClean="0">
                          <a:solidFill>
                            <a:schemeClr val="tx1"/>
                          </a:solidFill>
                          <a:effectLst/>
                          <a:latin typeface="+mn-lt"/>
                          <a:ea typeface="+mn-ea"/>
                          <a:cs typeface="+mn-cs"/>
                        </a:rPr>
                        <a:t>– from Princeton Review – provides detailed information on services, admissions, and support at each school, with strategies to help students find the best match for their needs</a:t>
                      </a: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a:p>
                      <a:pPr marL="0" marR="0">
                        <a:lnSpc>
                          <a:spcPts val="1050"/>
                        </a:lnSpc>
                        <a:spcBef>
                          <a:spcPts val="1500"/>
                        </a:spcBef>
                        <a:spcAft>
                          <a:spcPts val="0"/>
                        </a:spcAft>
                      </a:pPr>
                      <a:endParaRPr lang="en-US" sz="1800" u="sng" dirty="0" smtClean="0">
                        <a:solidFill>
                          <a:srgbClr val="666666"/>
                        </a:solidFill>
                        <a:effectLst/>
                        <a:latin typeface="Segoe UI" panose="020B0502040204020203" pitchFamily="34" charset="0"/>
                        <a:ea typeface="Calibri" panose="020F0502020204030204" pitchFamily="34" charset="0"/>
                      </a:endParaRPr>
                    </a:p>
                    <a:p>
                      <a:pPr marL="0" marR="0">
                        <a:lnSpc>
                          <a:spcPts val="1050"/>
                        </a:lnSpc>
                        <a:spcBef>
                          <a:spcPts val="1500"/>
                        </a:spcBef>
                        <a:spcAft>
                          <a:spcPts val="0"/>
                        </a:spcAft>
                      </a:pPr>
                      <a:endParaRPr lang="en-US" sz="18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solidFill>
                      <a:srgbClr val="FFFFFF"/>
                    </a:solidFill>
                  </a:tcPr>
                </a:tc>
              </a:tr>
            </a:tbl>
          </a:graphicData>
        </a:graphic>
      </p:graphicFrame>
      <p:sp>
        <p:nvSpPr>
          <p:cNvPr id="3" name="Rectangle 1"/>
          <p:cNvSpPr>
            <a:spLocks noChangeArrowheads="1"/>
          </p:cNvSpPr>
          <p:nvPr/>
        </p:nvSpPr>
        <p:spPr bwMode="auto">
          <a:xfrm>
            <a:off x="1337481" y="4029696"/>
            <a:ext cx="73834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smtClean="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9"/>
              </a:rPr>
              <a:t/>
            </a:r>
            <a:br>
              <a:rPr kumimoji="0" lang="en-US" altLang="en-US" sz="1200" b="0" i="0" u="sng" strike="noStrike" cap="none" normalizeH="0" baseline="0" dirty="0" smtClean="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9"/>
              </a:rPr>
            </a:b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915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Questions???</a:t>
            </a:r>
            <a:endParaRPr lang="en-US" sz="6000"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42762" y="2180496"/>
            <a:ext cx="11309684" cy="41144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29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smtClean="0"/>
              <a:t>AgenDA</a:t>
            </a:r>
            <a:endParaRPr lang="en-US" sz="4400" dirty="0"/>
          </a:p>
        </p:txBody>
      </p:sp>
      <p:sp>
        <p:nvSpPr>
          <p:cNvPr id="5" name="Rectangle 4"/>
          <p:cNvSpPr/>
          <p:nvPr/>
        </p:nvSpPr>
        <p:spPr>
          <a:xfrm>
            <a:off x="350331" y="5612325"/>
            <a:ext cx="11399217" cy="964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804563" y="5701285"/>
            <a:ext cx="806245" cy="78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884310" y="5771534"/>
            <a:ext cx="648929" cy="6390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95197" y="5840361"/>
            <a:ext cx="1170252" cy="717754"/>
          </a:xfrm>
          <a:prstGeom prst="rect">
            <a:avLst/>
          </a:prstGeom>
        </p:spPr>
      </p:pic>
      <p:graphicFrame>
        <p:nvGraphicFramePr>
          <p:cNvPr id="23" name="Diagram 22"/>
          <p:cNvGraphicFramePr/>
          <p:nvPr>
            <p:extLst>
              <p:ext uri="{D42A27DB-BD31-4B8C-83A1-F6EECF244321}">
                <p14:modId xmlns:p14="http://schemas.microsoft.com/office/powerpoint/2010/main" val="1853983418"/>
              </p:ext>
            </p:extLst>
          </p:nvPr>
        </p:nvGraphicFramePr>
        <p:xfrm>
          <a:off x="6065450" y="1916482"/>
          <a:ext cx="5799999" cy="3484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037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High School </a:t>
            </a:r>
            <a:r>
              <a:rPr lang="en-US" sz="4400" dirty="0" smtClean="0"/>
              <a:t>       college</a:t>
            </a:r>
            <a:endParaRPr lang="en-US" sz="4400" dirty="0"/>
          </a:p>
        </p:txBody>
      </p:sp>
      <p:sp>
        <p:nvSpPr>
          <p:cNvPr id="5" name="Rectangle 4"/>
          <p:cNvSpPr/>
          <p:nvPr/>
        </p:nvSpPr>
        <p:spPr>
          <a:xfrm>
            <a:off x="350331" y="5612325"/>
            <a:ext cx="11399217" cy="964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804563" y="5701285"/>
            <a:ext cx="806245" cy="78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884310" y="5771534"/>
            <a:ext cx="648929" cy="6390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95197" y="5840361"/>
            <a:ext cx="1170252" cy="717754"/>
          </a:xfrm>
          <a:prstGeom prst="rect">
            <a:avLst/>
          </a:prstGeom>
        </p:spPr>
      </p:pic>
      <p:sp>
        <p:nvSpPr>
          <p:cNvPr id="3" name="Rectangle 2"/>
          <p:cNvSpPr/>
          <p:nvPr/>
        </p:nvSpPr>
        <p:spPr>
          <a:xfrm>
            <a:off x="450937" y="1903955"/>
            <a:ext cx="3732756" cy="34947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450937" y="1903955"/>
            <a:ext cx="3732756" cy="125261"/>
          </a:xfrm>
          <a:prstGeom prst="rect">
            <a:avLst/>
          </a:prstGeom>
          <a:pattFill prst="dkDnDiag">
            <a:fgClr>
              <a:schemeClr val="bg1"/>
            </a:fgClr>
            <a:bgClr>
              <a:srgbClr val="CCCCC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325857" y="1903955"/>
            <a:ext cx="7423691" cy="1102292"/>
          </a:xfrm>
          <a:prstGeom prst="roundRect">
            <a:avLst>
              <a:gd name="adj" fmla="val 10000"/>
            </a:avLst>
          </a:prstGeom>
          <a:pattFill prst="ltDnDiag">
            <a:fgClr>
              <a:schemeClr val="bg1">
                <a:lumMod val="95000"/>
              </a:schemeClr>
            </a:fgClr>
            <a:bgClr>
              <a:schemeClr val="bg1">
                <a:lumMod val="85000"/>
              </a:schemeClr>
            </a:bgClr>
          </a:patt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ed Rectangle 22"/>
          <p:cNvSpPr/>
          <p:nvPr/>
        </p:nvSpPr>
        <p:spPr>
          <a:xfrm>
            <a:off x="4544405" y="2113641"/>
            <a:ext cx="2139954" cy="6921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23"/>
          <p:cNvSpPr/>
          <p:nvPr/>
        </p:nvSpPr>
        <p:spPr>
          <a:xfrm>
            <a:off x="4544405" y="3006247"/>
            <a:ext cx="2139955" cy="2392469"/>
          </a:xfrm>
          <a:custGeom>
            <a:avLst/>
            <a:gdLst>
              <a:gd name="connsiteX0" fmla="*/ 201822 w 2139954"/>
              <a:gd name="connsiteY0" fmla="*/ 0 h 1922119"/>
              <a:gd name="connsiteX1" fmla="*/ 1938132 w 2139954"/>
              <a:gd name="connsiteY1" fmla="*/ 0 h 1922119"/>
              <a:gd name="connsiteX2" fmla="*/ 2139954 w 2139954"/>
              <a:gd name="connsiteY2" fmla="*/ 201822 h 1922119"/>
              <a:gd name="connsiteX3" fmla="*/ 2139954 w 2139954"/>
              <a:gd name="connsiteY3" fmla="*/ 1922119 h 1922119"/>
              <a:gd name="connsiteX4" fmla="*/ 2139954 w 2139954"/>
              <a:gd name="connsiteY4" fmla="*/ 1922119 h 1922119"/>
              <a:gd name="connsiteX5" fmla="*/ 0 w 2139954"/>
              <a:gd name="connsiteY5" fmla="*/ 1922119 h 1922119"/>
              <a:gd name="connsiteX6" fmla="*/ 0 w 2139954"/>
              <a:gd name="connsiteY6" fmla="*/ 1922119 h 1922119"/>
              <a:gd name="connsiteX7" fmla="*/ 0 w 2139954"/>
              <a:gd name="connsiteY7" fmla="*/ 201822 h 1922119"/>
              <a:gd name="connsiteX8" fmla="*/ 201822 w 2139954"/>
              <a:gd name="connsiteY8" fmla="*/ 0 h 19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954" h="1922119">
                <a:moveTo>
                  <a:pt x="1938132" y="1922119"/>
                </a:moveTo>
                <a:lnTo>
                  <a:pt x="201822" y="1922119"/>
                </a:lnTo>
                <a:cubicBezTo>
                  <a:pt x="90359" y="1922119"/>
                  <a:pt x="0" y="1831760"/>
                  <a:pt x="0" y="1720297"/>
                </a:cubicBezTo>
                <a:lnTo>
                  <a:pt x="0" y="0"/>
                </a:lnTo>
                <a:lnTo>
                  <a:pt x="0" y="0"/>
                </a:lnTo>
                <a:lnTo>
                  <a:pt x="2139954" y="0"/>
                </a:lnTo>
                <a:lnTo>
                  <a:pt x="2139954" y="0"/>
                </a:lnTo>
                <a:lnTo>
                  <a:pt x="2139954" y="1720297"/>
                </a:lnTo>
                <a:cubicBezTo>
                  <a:pt x="2139954" y="1831760"/>
                  <a:pt x="2049595" y="1922119"/>
                  <a:pt x="1938132" y="1922119"/>
                </a:cubicBezTo>
                <a:close/>
              </a:path>
            </a:pathLst>
          </a:custGeom>
          <a:solidFill>
            <a:srgbClr val="9B441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040" tIns="312929" rIns="372041" bIns="372040" numCol="1" spcCol="1270" anchor="t" anchorCtr="0">
            <a:noAutofit/>
          </a:bodyPr>
          <a:lstStyle/>
          <a:p>
            <a:pPr lvl="0" algn="ctr" defTabSz="1955800">
              <a:lnSpc>
                <a:spcPct val="90000"/>
              </a:lnSpc>
              <a:spcBef>
                <a:spcPct val="0"/>
              </a:spcBef>
              <a:spcAft>
                <a:spcPct val="35000"/>
              </a:spcAft>
            </a:pPr>
            <a:endParaRPr lang="en-US" sz="4400" kern="1200"/>
          </a:p>
        </p:txBody>
      </p:sp>
      <p:sp>
        <p:nvSpPr>
          <p:cNvPr id="26" name="Freeform 25"/>
          <p:cNvSpPr/>
          <p:nvPr/>
        </p:nvSpPr>
        <p:spPr>
          <a:xfrm>
            <a:off x="6898355" y="3006247"/>
            <a:ext cx="2139954" cy="2392469"/>
          </a:xfrm>
          <a:custGeom>
            <a:avLst/>
            <a:gdLst>
              <a:gd name="connsiteX0" fmla="*/ 201822 w 2139954"/>
              <a:gd name="connsiteY0" fmla="*/ 0 h 1922119"/>
              <a:gd name="connsiteX1" fmla="*/ 1938132 w 2139954"/>
              <a:gd name="connsiteY1" fmla="*/ 0 h 1922119"/>
              <a:gd name="connsiteX2" fmla="*/ 2139954 w 2139954"/>
              <a:gd name="connsiteY2" fmla="*/ 201822 h 1922119"/>
              <a:gd name="connsiteX3" fmla="*/ 2139954 w 2139954"/>
              <a:gd name="connsiteY3" fmla="*/ 1922119 h 1922119"/>
              <a:gd name="connsiteX4" fmla="*/ 2139954 w 2139954"/>
              <a:gd name="connsiteY4" fmla="*/ 1922119 h 1922119"/>
              <a:gd name="connsiteX5" fmla="*/ 0 w 2139954"/>
              <a:gd name="connsiteY5" fmla="*/ 1922119 h 1922119"/>
              <a:gd name="connsiteX6" fmla="*/ 0 w 2139954"/>
              <a:gd name="connsiteY6" fmla="*/ 1922119 h 1922119"/>
              <a:gd name="connsiteX7" fmla="*/ 0 w 2139954"/>
              <a:gd name="connsiteY7" fmla="*/ 201822 h 1922119"/>
              <a:gd name="connsiteX8" fmla="*/ 201822 w 2139954"/>
              <a:gd name="connsiteY8" fmla="*/ 0 h 19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954" h="1922119">
                <a:moveTo>
                  <a:pt x="1938132" y="1922119"/>
                </a:moveTo>
                <a:lnTo>
                  <a:pt x="201822" y="1922119"/>
                </a:lnTo>
                <a:cubicBezTo>
                  <a:pt x="90359" y="1922119"/>
                  <a:pt x="0" y="1831760"/>
                  <a:pt x="0" y="1720297"/>
                </a:cubicBezTo>
                <a:lnTo>
                  <a:pt x="0" y="0"/>
                </a:lnTo>
                <a:lnTo>
                  <a:pt x="0" y="0"/>
                </a:lnTo>
                <a:lnTo>
                  <a:pt x="2139954" y="0"/>
                </a:lnTo>
                <a:lnTo>
                  <a:pt x="2139954" y="0"/>
                </a:lnTo>
                <a:lnTo>
                  <a:pt x="2139954" y="1720297"/>
                </a:lnTo>
                <a:cubicBezTo>
                  <a:pt x="2139954" y="1831760"/>
                  <a:pt x="2049595" y="1922119"/>
                  <a:pt x="1938132" y="192211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040" tIns="312929" rIns="372040" bIns="372040" numCol="1" spcCol="1270" anchor="t" anchorCtr="0">
            <a:noAutofit/>
          </a:bodyPr>
          <a:lstStyle/>
          <a:p>
            <a:pPr lvl="0" algn="ctr" defTabSz="1955800">
              <a:lnSpc>
                <a:spcPct val="90000"/>
              </a:lnSpc>
              <a:spcBef>
                <a:spcPct val="0"/>
              </a:spcBef>
              <a:spcAft>
                <a:spcPct val="35000"/>
              </a:spcAft>
            </a:pPr>
            <a:endParaRPr lang="en-US" sz="4400" kern="1200" dirty="0"/>
          </a:p>
        </p:txBody>
      </p:sp>
      <p:sp>
        <p:nvSpPr>
          <p:cNvPr id="28" name="Freeform 27"/>
          <p:cNvSpPr/>
          <p:nvPr/>
        </p:nvSpPr>
        <p:spPr>
          <a:xfrm>
            <a:off x="9252305" y="3006247"/>
            <a:ext cx="2139954" cy="2392469"/>
          </a:xfrm>
          <a:custGeom>
            <a:avLst/>
            <a:gdLst>
              <a:gd name="connsiteX0" fmla="*/ 201822 w 2139954"/>
              <a:gd name="connsiteY0" fmla="*/ 0 h 1922119"/>
              <a:gd name="connsiteX1" fmla="*/ 1938132 w 2139954"/>
              <a:gd name="connsiteY1" fmla="*/ 0 h 1922119"/>
              <a:gd name="connsiteX2" fmla="*/ 2139954 w 2139954"/>
              <a:gd name="connsiteY2" fmla="*/ 201822 h 1922119"/>
              <a:gd name="connsiteX3" fmla="*/ 2139954 w 2139954"/>
              <a:gd name="connsiteY3" fmla="*/ 1922119 h 1922119"/>
              <a:gd name="connsiteX4" fmla="*/ 2139954 w 2139954"/>
              <a:gd name="connsiteY4" fmla="*/ 1922119 h 1922119"/>
              <a:gd name="connsiteX5" fmla="*/ 0 w 2139954"/>
              <a:gd name="connsiteY5" fmla="*/ 1922119 h 1922119"/>
              <a:gd name="connsiteX6" fmla="*/ 0 w 2139954"/>
              <a:gd name="connsiteY6" fmla="*/ 1922119 h 1922119"/>
              <a:gd name="connsiteX7" fmla="*/ 0 w 2139954"/>
              <a:gd name="connsiteY7" fmla="*/ 201822 h 1922119"/>
              <a:gd name="connsiteX8" fmla="*/ 201822 w 2139954"/>
              <a:gd name="connsiteY8" fmla="*/ 0 h 19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954" h="1922119">
                <a:moveTo>
                  <a:pt x="1938132" y="1922119"/>
                </a:moveTo>
                <a:lnTo>
                  <a:pt x="201822" y="1922119"/>
                </a:lnTo>
                <a:cubicBezTo>
                  <a:pt x="90359" y="1922119"/>
                  <a:pt x="0" y="1831760"/>
                  <a:pt x="0" y="1720297"/>
                </a:cubicBezTo>
                <a:lnTo>
                  <a:pt x="0" y="0"/>
                </a:lnTo>
                <a:lnTo>
                  <a:pt x="0" y="0"/>
                </a:lnTo>
                <a:lnTo>
                  <a:pt x="2139954" y="0"/>
                </a:lnTo>
                <a:lnTo>
                  <a:pt x="2139954" y="0"/>
                </a:lnTo>
                <a:lnTo>
                  <a:pt x="2139954" y="1720297"/>
                </a:lnTo>
                <a:cubicBezTo>
                  <a:pt x="2139954" y="1831760"/>
                  <a:pt x="2049595" y="1922119"/>
                  <a:pt x="1938132" y="1922119"/>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040" tIns="312928" rIns="372040" bIns="372040" numCol="1" spcCol="1270" anchor="t" anchorCtr="0">
            <a:noAutofit/>
          </a:bodyPr>
          <a:lstStyle/>
          <a:p>
            <a:pPr lvl="0" algn="ctr" defTabSz="1955800">
              <a:lnSpc>
                <a:spcPct val="90000"/>
              </a:lnSpc>
              <a:spcBef>
                <a:spcPct val="0"/>
              </a:spcBef>
              <a:spcAft>
                <a:spcPct val="35000"/>
              </a:spcAft>
            </a:pPr>
            <a:endParaRPr lang="en-US" sz="4400" kern="1200"/>
          </a:p>
        </p:txBody>
      </p:sp>
      <p:sp>
        <p:nvSpPr>
          <p:cNvPr id="30" name="Rounded Rectangle 29"/>
          <p:cNvSpPr/>
          <p:nvPr/>
        </p:nvSpPr>
        <p:spPr>
          <a:xfrm>
            <a:off x="6898355" y="2113641"/>
            <a:ext cx="2139954" cy="6921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Rounded Rectangle 30"/>
          <p:cNvSpPr/>
          <p:nvPr/>
        </p:nvSpPr>
        <p:spPr>
          <a:xfrm>
            <a:off x="9252305" y="2126058"/>
            <a:ext cx="2139954" cy="6921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TextBox 31"/>
          <p:cNvSpPr txBox="1"/>
          <p:nvPr/>
        </p:nvSpPr>
        <p:spPr>
          <a:xfrm>
            <a:off x="4640354" y="1811437"/>
            <a:ext cx="1965803" cy="3046988"/>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sz="1200" dirty="0" smtClean="0"/>
          </a:p>
          <a:p>
            <a:endParaRPr lang="en-US" sz="1200" dirty="0">
              <a:solidFill>
                <a:schemeClr val="bg1">
                  <a:lumMod val="95000"/>
                </a:schemeClr>
              </a:solidFill>
            </a:endParaRPr>
          </a:p>
          <a:p>
            <a:pPr marL="285750" indent="-285750">
              <a:buFont typeface="Arial" panose="020B0604020202020204" pitchFamily="34" charset="0"/>
              <a:buChar char="•"/>
            </a:pPr>
            <a:r>
              <a:rPr lang="en-US" sz="1200" dirty="0" smtClean="0">
                <a:solidFill>
                  <a:schemeClr val="bg1">
                    <a:lumMod val="95000"/>
                  </a:schemeClr>
                </a:solidFill>
              </a:rPr>
              <a:t>Disabilities </a:t>
            </a:r>
            <a:r>
              <a:rPr lang="en-US" sz="1200" dirty="0">
                <a:solidFill>
                  <a:schemeClr val="bg1">
                    <a:lumMod val="95000"/>
                  </a:schemeClr>
                </a:solidFill>
              </a:rPr>
              <a:t>Education Act (</a:t>
            </a:r>
            <a:r>
              <a:rPr lang="en-US" sz="1200" dirty="0" smtClean="0">
                <a:solidFill>
                  <a:schemeClr val="bg1">
                    <a:lumMod val="95000"/>
                  </a:schemeClr>
                </a:solidFill>
              </a:rPr>
              <a:t>IDEA)</a:t>
            </a:r>
          </a:p>
          <a:p>
            <a:pPr marL="285750" indent="-285750">
              <a:buFont typeface="Arial" panose="020B0604020202020204" pitchFamily="34" charset="0"/>
              <a:buChar char="•"/>
            </a:pPr>
            <a:endParaRPr lang="en-US" sz="1200" dirty="0" smtClean="0">
              <a:solidFill>
                <a:schemeClr val="bg1">
                  <a:lumMod val="95000"/>
                </a:schemeClr>
              </a:solidFill>
            </a:endParaRPr>
          </a:p>
          <a:p>
            <a:pPr marL="285750" indent="-285750">
              <a:buFont typeface="Arial" panose="020B0604020202020204" pitchFamily="34" charset="0"/>
              <a:buChar char="•"/>
            </a:pPr>
            <a:r>
              <a:rPr lang="en-US" sz="1200" dirty="0" smtClean="0">
                <a:solidFill>
                  <a:schemeClr val="bg1">
                    <a:lumMod val="95000"/>
                  </a:schemeClr>
                </a:solidFill>
              </a:rPr>
              <a:t>Section </a:t>
            </a:r>
            <a:r>
              <a:rPr lang="en-US" sz="1200" dirty="0">
                <a:solidFill>
                  <a:schemeClr val="bg1">
                    <a:lumMod val="95000"/>
                  </a:schemeClr>
                </a:solidFill>
              </a:rPr>
              <a:t>504 of the Rehabilitation </a:t>
            </a:r>
            <a:r>
              <a:rPr lang="en-US" sz="1200" dirty="0" smtClean="0">
                <a:solidFill>
                  <a:schemeClr val="bg1">
                    <a:lumMod val="95000"/>
                  </a:schemeClr>
                </a:solidFill>
              </a:rPr>
              <a:t>Act</a:t>
            </a:r>
          </a:p>
          <a:p>
            <a:pPr marL="285750" indent="-285750">
              <a:buFont typeface="Arial" panose="020B0604020202020204" pitchFamily="34" charset="0"/>
              <a:buChar char="•"/>
            </a:pPr>
            <a:endParaRPr lang="en-US" sz="1200" dirty="0" smtClean="0">
              <a:solidFill>
                <a:schemeClr val="bg1">
                  <a:lumMod val="95000"/>
                </a:schemeClr>
              </a:solidFill>
            </a:endParaRPr>
          </a:p>
          <a:p>
            <a:pPr marL="285750" indent="-285750">
              <a:buFont typeface="Arial" panose="020B0604020202020204" pitchFamily="34" charset="0"/>
              <a:buChar char="•"/>
            </a:pPr>
            <a:r>
              <a:rPr lang="en-US" sz="1200" dirty="0" smtClean="0">
                <a:solidFill>
                  <a:schemeClr val="bg1">
                    <a:lumMod val="95000"/>
                  </a:schemeClr>
                </a:solidFill>
              </a:rPr>
              <a:t>The Americans </a:t>
            </a:r>
            <a:r>
              <a:rPr lang="en-US" sz="1200" dirty="0">
                <a:solidFill>
                  <a:schemeClr val="bg1">
                    <a:lumMod val="95000"/>
                  </a:schemeClr>
                </a:solidFill>
              </a:rPr>
              <a:t>with Disabilities Act (ADA</a:t>
            </a:r>
            <a:r>
              <a:rPr lang="en-US" sz="1150" dirty="0">
                <a:solidFill>
                  <a:schemeClr val="bg1">
                    <a:lumMod val="95000"/>
                  </a:schemeClr>
                </a:solidFill>
              </a:rPr>
              <a:t>)</a:t>
            </a:r>
          </a:p>
        </p:txBody>
      </p:sp>
      <p:sp>
        <p:nvSpPr>
          <p:cNvPr id="34" name="TextBox 33"/>
          <p:cNvSpPr txBox="1"/>
          <p:nvPr/>
        </p:nvSpPr>
        <p:spPr>
          <a:xfrm>
            <a:off x="617099" y="2310954"/>
            <a:ext cx="3494762" cy="2862322"/>
          </a:xfrm>
          <a:prstGeom prst="rect">
            <a:avLst/>
          </a:prstGeom>
          <a:noFill/>
        </p:spPr>
        <p:txBody>
          <a:bodyPr wrap="square" rtlCol="0">
            <a:spAutoFit/>
          </a:bodyPr>
          <a:lstStyle/>
          <a:p>
            <a:r>
              <a:rPr lang="en-US" sz="1500" i="1" dirty="0" smtClean="0"/>
              <a:t>“ </a:t>
            </a:r>
            <a:r>
              <a:rPr lang="en-US" sz="1500" i="1" dirty="0"/>
              <a:t>There are two major laws, the </a:t>
            </a:r>
            <a:r>
              <a:rPr lang="en-US" sz="1500" b="1" i="1" dirty="0">
                <a:solidFill>
                  <a:schemeClr val="bg1"/>
                </a:solidFill>
              </a:rPr>
              <a:t>Americans with Disabilities Act </a:t>
            </a:r>
            <a:r>
              <a:rPr lang="en-US" sz="1500" i="1" dirty="0">
                <a:solidFill>
                  <a:schemeClr val="bg1"/>
                </a:solidFill>
              </a:rPr>
              <a:t>(ADA) and the </a:t>
            </a:r>
            <a:r>
              <a:rPr lang="en-US" sz="1500" b="1" i="1" dirty="0">
                <a:solidFill>
                  <a:schemeClr val="bg1"/>
                </a:solidFill>
              </a:rPr>
              <a:t>Rehabilitation Act</a:t>
            </a:r>
            <a:r>
              <a:rPr lang="en-US" sz="1500" i="1" dirty="0"/>
              <a:t>, that outline the way students with disabilities are accommodated at the college level. Under the </a:t>
            </a:r>
            <a:r>
              <a:rPr lang="en-US" sz="1500" b="1" i="1" dirty="0">
                <a:solidFill>
                  <a:schemeClr val="bg1"/>
                </a:solidFill>
              </a:rPr>
              <a:t>ADA</a:t>
            </a:r>
            <a:r>
              <a:rPr lang="en-US" sz="1500" b="1" i="1" dirty="0"/>
              <a:t> </a:t>
            </a:r>
            <a:r>
              <a:rPr lang="en-US" sz="1500" i="1" dirty="0"/>
              <a:t>and </a:t>
            </a:r>
            <a:r>
              <a:rPr lang="en-US" sz="1500" b="1" i="1" dirty="0">
                <a:solidFill>
                  <a:schemeClr val="bg1"/>
                </a:solidFill>
              </a:rPr>
              <a:t>Section 504</a:t>
            </a:r>
            <a:r>
              <a:rPr lang="en-US" sz="1500" b="1" i="1" dirty="0"/>
              <a:t> </a:t>
            </a:r>
            <a:r>
              <a:rPr lang="en-US" sz="1500" i="1" dirty="0"/>
              <a:t>of the </a:t>
            </a:r>
            <a:r>
              <a:rPr lang="en-US" sz="1500" i="1" dirty="0">
                <a:solidFill>
                  <a:schemeClr val="bg1"/>
                </a:solidFill>
              </a:rPr>
              <a:t>Rehabilitation Act</a:t>
            </a:r>
            <a:r>
              <a:rPr lang="en-US" sz="1500" i="1" dirty="0"/>
              <a:t>, colleges are required to provide equal access to their programs and activities. These laws are civil rights legislation that prohibit discrimination, unlike IDEA which establishes special education as an entitlement</a:t>
            </a:r>
            <a:r>
              <a:rPr lang="en-US" sz="1500" i="1" dirty="0" smtClean="0"/>
              <a:t>.” –</a:t>
            </a:r>
            <a:r>
              <a:rPr lang="en-US" sz="1500" b="1" i="1" dirty="0" err="1" smtClean="0">
                <a:solidFill>
                  <a:schemeClr val="bg1"/>
                </a:solidFill>
              </a:rPr>
              <a:t>ThinkCollege</a:t>
            </a:r>
            <a:r>
              <a:rPr lang="en-US" sz="1500" i="1" dirty="0" smtClean="0">
                <a:solidFill>
                  <a:schemeClr val="bg1"/>
                </a:solidFill>
              </a:rPr>
              <a:t> Inc</a:t>
            </a:r>
            <a:r>
              <a:rPr lang="en-US" sz="1500" i="1" dirty="0" smtClean="0"/>
              <a:t>.</a:t>
            </a:r>
            <a:endParaRPr lang="en-US" sz="1500" i="1" dirty="0"/>
          </a:p>
        </p:txBody>
      </p:sp>
      <p:sp>
        <p:nvSpPr>
          <p:cNvPr id="35" name="TextBox 34"/>
          <p:cNvSpPr txBox="1"/>
          <p:nvPr/>
        </p:nvSpPr>
        <p:spPr>
          <a:xfrm>
            <a:off x="6941893" y="3194246"/>
            <a:ext cx="1953123" cy="1862048"/>
          </a:xfrm>
          <a:prstGeom prst="rect">
            <a:avLst/>
          </a:prstGeom>
          <a:noFill/>
        </p:spPr>
        <p:txBody>
          <a:bodyPr wrap="square" rtlCol="0">
            <a:spAutoFit/>
          </a:bodyPr>
          <a:lstStyle/>
          <a:p>
            <a:pPr marL="285750" indent="-285750">
              <a:buFont typeface="Arial" panose="020B0604020202020204" pitchFamily="34" charset="0"/>
              <a:buChar char="•"/>
            </a:pPr>
            <a:r>
              <a:rPr lang="en-US" sz="1150" b="1" dirty="0" smtClean="0">
                <a:solidFill>
                  <a:schemeClr val="bg1"/>
                </a:solidFill>
              </a:rPr>
              <a:t>Individualized Education Program </a:t>
            </a:r>
            <a:r>
              <a:rPr lang="en-US" sz="1150" dirty="0">
                <a:solidFill>
                  <a:schemeClr val="bg1">
                    <a:lumMod val="95000"/>
                  </a:schemeClr>
                </a:solidFill>
              </a:rPr>
              <a:t>(IEP) or </a:t>
            </a:r>
            <a:r>
              <a:rPr lang="en-US" sz="1150" dirty="0">
                <a:solidFill>
                  <a:schemeClr val="bg1"/>
                </a:solidFill>
              </a:rPr>
              <a:t>Section 504</a:t>
            </a:r>
            <a:r>
              <a:rPr lang="en-US" sz="1150" dirty="0">
                <a:solidFill>
                  <a:schemeClr val="bg1">
                    <a:lumMod val="95000"/>
                  </a:schemeClr>
                </a:solidFill>
              </a:rPr>
              <a:t> </a:t>
            </a:r>
            <a:r>
              <a:rPr lang="en-US" sz="1150" dirty="0" smtClean="0">
                <a:solidFill>
                  <a:schemeClr val="bg1">
                    <a:lumMod val="95000"/>
                  </a:schemeClr>
                </a:solidFill>
              </a:rPr>
              <a:t>plan</a:t>
            </a:r>
          </a:p>
          <a:p>
            <a:pPr marL="285750" indent="-285750">
              <a:buFont typeface="Arial" panose="020B0604020202020204" pitchFamily="34" charset="0"/>
              <a:buChar char="•"/>
            </a:pPr>
            <a:r>
              <a:rPr lang="en-US" sz="1150" dirty="0" smtClean="0">
                <a:solidFill>
                  <a:schemeClr val="bg1">
                    <a:lumMod val="95000"/>
                  </a:schemeClr>
                </a:solidFill>
              </a:rPr>
              <a:t>Documentation </a:t>
            </a:r>
            <a:r>
              <a:rPr lang="en-US" sz="1150" dirty="0">
                <a:solidFill>
                  <a:schemeClr val="bg1">
                    <a:lumMod val="95000"/>
                  </a:schemeClr>
                </a:solidFill>
              </a:rPr>
              <a:t>on how the disability affects your academic </a:t>
            </a:r>
            <a:r>
              <a:rPr lang="en-US" sz="1150" dirty="0" smtClean="0">
                <a:solidFill>
                  <a:schemeClr val="bg1">
                    <a:lumMod val="95000"/>
                  </a:schemeClr>
                </a:solidFill>
              </a:rPr>
              <a:t>performance </a:t>
            </a:r>
            <a:r>
              <a:rPr lang="en-US" sz="1150" dirty="0">
                <a:solidFill>
                  <a:schemeClr val="bg1">
                    <a:lumMod val="95000"/>
                  </a:schemeClr>
                </a:solidFill>
              </a:rPr>
              <a:t>and a diagnosis of your current disability, as well as the credentials of the diagnosing </a:t>
            </a:r>
            <a:r>
              <a:rPr lang="en-US" sz="1150" dirty="0" smtClean="0">
                <a:solidFill>
                  <a:schemeClr val="bg1">
                    <a:lumMod val="95000"/>
                  </a:schemeClr>
                </a:solidFill>
              </a:rPr>
              <a:t>professional</a:t>
            </a:r>
            <a:r>
              <a:rPr lang="en-US" sz="1100" dirty="0" smtClean="0">
                <a:solidFill>
                  <a:schemeClr val="bg1">
                    <a:lumMod val="95000"/>
                  </a:schemeClr>
                </a:solidFill>
              </a:rPr>
              <a:t>.</a:t>
            </a:r>
            <a:endParaRPr lang="en-US" sz="1100" dirty="0">
              <a:solidFill>
                <a:schemeClr val="bg1">
                  <a:lumMod val="95000"/>
                </a:schemeClr>
              </a:solidFill>
            </a:endParaRPr>
          </a:p>
        </p:txBody>
      </p:sp>
      <p:sp>
        <p:nvSpPr>
          <p:cNvPr id="37" name="TextBox 36"/>
          <p:cNvSpPr txBox="1"/>
          <p:nvPr/>
        </p:nvSpPr>
        <p:spPr>
          <a:xfrm>
            <a:off x="4626497" y="2294493"/>
            <a:ext cx="1965803" cy="369332"/>
          </a:xfrm>
          <a:prstGeom prst="rect">
            <a:avLst/>
          </a:prstGeom>
          <a:noFill/>
        </p:spPr>
        <p:txBody>
          <a:bodyPr wrap="square" rtlCol="0">
            <a:spAutoFit/>
          </a:bodyPr>
          <a:lstStyle/>
          <a:p>
            <a:r>
              <a:rPr lang="en-US" dirty="0" smtClean="0">
                <a:solidFill>
                  <a:schemeClr val="bg1"/>
                </a:solidFill>
              </a:rPr>
              <a:t>Texas Legislation </a:t>
            </a:r>
            <a:endParaRPr lang="en-US" dirty="0">
              <a:solidFill>
                <a:schemeClr val="bg1"/>
              </a:solidFill>
            </a:endParaRPr>
          </a:p>
        </p:txBody>
      </p:sp>
      <p:sp>
        <p:nvSpPr>
          <p:cNvPr id="38" name="TextBox 37"/>
          <p:cNvSpPr txBox="1"/>
          <p:nvPr/>
        </p:nvSpPr>
        <p:spPr>
          <a:xfrm>
            <a:off x="6963446" y="2294493"/>
            <a:ext cx="1910016" cy="369332"/>
          </a:xfrm>
          <a:prstGeom prst="rect">
            <a:avLst/>
          </a:prstGeom>
          <a:noFill/>
        </p:spPr>
        <p:txBody>
          <a:bodyPr wrap="square" rtlCol="0">
            <a:spAutoFit/>
          </a:bodyPr>
          <a:lstStyle/>
          <a:p>
            <a:r>
              <a:rPr lang="en-US" dirty="0" smtClean="0">
                <a:solidFill>
                  <a:schemeClr val="bg1"/>
                </a:solidFill>
              </a:rPr>
              <a:t>Documentation</a:t>
            </a:r>
            <a:endParaRPr lang="en-US" dirty="0">
              <a:solidFill>
                <a:schemeClr val="bg1"/>
              </a:solidFill>
            </a:endParaRPr>
          </a:p>
        </p:txBody>
      </p:sp>
      <p:sp>
        <p:nvSpPr>
          <p:cNvPr id="39" name="TextBox 38"/>
          <p:cNvSpPr txBox="1"/>
          <p:nvPr/>
        </p:nvSpPr>
        <p:spPr>
          <a:xfrm>
            <a:off x="9323951" y="2294493"/>
            <a:ext cx="1956372" cy="369332"/>
          </a:xfrm>
          <a:prstGeom prst="rect">
            <a:avLst/>
          </a:prstGeom>
          <a:noFill/>
        </p:spPr>
        <p:txBody>
          <a:bodyPr wrap="square" rtlCol="0">
            <a:spAutoFit/>
          </a:bodyPr>
          <a:lstStyle/>
          <a:p>
            <a:r>
              <a:rPr lang="en-US" dirty="0" smtClean="0">
                <a:solidFill>
                  <a:schemeClr val="bg1"/>
                </a:solidFill>
              </a:rPr>
              <a:t>Parental Rights</a:t>
            </a:r>
            <a:endParaRPr lang="en-US" dirty="0">
              <a:solidFill>
                <a:schemeClr val="bg1"/>
              </a:solidFill>
            </a:endParaRPr>
          </a:p>
        </p:txBody>
      </p:sp>
      <p:sp>
        <p:nvSpPr>
          <p:cNvPr id="40" name="TextBox 39"/>
          <p:cNvSpPr txBox="1"/>
          <p:nvPr/>
        </p:nvSpPr>
        <p:spPr>
          <a:xfrm>
            <a:off x="9439877" y="3194246"/>
            <a:ext cx="1840445" cy="1938992"/>
          </a:xfrm>
          <a:prstGeom prst="rect">
            <a:avLst/>
          </a:prstGeom>
          <a:noFill/>
        </p:spPr>
        <p:txBody>
          <a:bodyPr wrap="square" rtlCol="0">
            <a:spAutoFit/>
          </a:bodyPr>
          <a:lstStyle/>
          <a:p>
            <a:r>
              <a:rPr lang="en-US" sz="1000" b="1" dirty="0">
                <a:solidFill>
                  <a:schemeClr val="bg1"/>
                </a:solidFill>
              </a:rPr>
              <a:t>Family Education Rights and Privacy Act </a:t>
            </a:r>
            <a:r>
              <a:rPr lang="en-US" sz="1000" dirty="0">
                <a:solidFill>
                  <a:schemeClr val="bg1"/>
                </a:solidFill>
              </a:rPr>
              <a:t>(FERPA</a:t>
            </a:r>
            <a:r>
              <a:rPr lang="en-US" sz="1000" dirty="0">
                <a:solidFill>
                  <a:srgbClr val="F5F5F5"/>
                </a:solidFill>
              </a:rPr>
              <a:t>), college students are considered responsible adults and are allowed to determine who will receive information about them. If you would like to have access to college records, your child will need to give permission for you to access his/her records by filing a FERPA Student Consent form.</a:t>
            </a:r>
          </a:p>
        </p:txBody>
      </p:sp>
      <p:sp>
        <p:nvSpPr>
          <p:cNvPr id="4" name="Right Arrow 3"/>
          <p:cNvSpPr/>
          <p:nvPr/>
        </p:nvSpPr>
        <p:spPr>
          <a:xfrm>
            <a:off x="4644847" y="1060011"/>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83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Post-Secondary Model</a:t>
            </a:r>
            <a:endParaRPr lang="en-US" sz="4400" dirty="0"/>
          </a:p>
        </p:txBody>
      </p:sp>
      <p:sp>
        <p:nvSpPr>
          <p:cNvPr id="5" name="Rectangle 4"/>
          <p:cNvSpPr/>
          <p:nvPr/>
        </p:nvSpPr>
        <p:spPr>
          <a:xfrm>
            <a:off x="350331" y="5612325"/>
            <a:ext cx="11399217" cy="964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804563" y="5701285"/>
            <a:ext cx="806245" cy="78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884310" y="5771534"/>
            <a:ext cx="648929" cy="6390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95197" y="5840361"/>
            <a:ext cx="1170252" cy="717754"/>
          </a:xfrm>
          <a:prstGeom prst="rect">
            <a:avLst/>
          </a:prstGeom>
        </p:spPr>
      </p:pic>
      <p:sp>
        <p:nvSpPr>
          <p:cNvPr id="8" name="Rectangle 7"/>
          <p:cNvSpPr/>
          <p:nvPr/>
        </p:nvSpPr>
        <p:spPr>
          <a:xfrm>
            <a:off x="450937" y="1903955"/>
            <a:ext cx="3732756" cy="34947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0937" y="1903955"/>
            <a:ext cx="3732756" cy="125261"/>
          </a:xfrm>
          <a:prstGeom prst="rect">
            <a:avLst/>
          </a:prstGeom>
          <a:pattFill prst="dkDnDiag">
            <a:fgClr>
              <a:schemeClr val="bg1"/>
            </a:fgClr>
            <a:bgClr>
              <a:srgbClr val="CCCCC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680804075"/>
              </p:ext>
            </p:extLst>
          </p:nvPr>
        </p:nvGraphicFramePr>
        <p:xfrm>
          <a:off x="4504691" y="1886927"/>
          <a:ext cx="7302808" cy="4188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611320" y="2490948"/>
            <a:ext cx="1748340" cy="2862322"/>
          </a:xfrm>
          <a:prstGeom prst="rect">
            <a:avLst/>
          </a:prstGeom>
          <a:noFill/>
        </p:spPr>
        <p:txBody>
          <a:bodyPr wrap="square" rtlCol="0">
            <a:spAutoFit/>
          </a:bodyPr>
          <a:lstStyle/>
          <a:p>
            <a:r>
              <a:rPr lang="en-US" sz="1000" dirty="0"/>
              <a:t>Students participate only in classes with other students with disabilities (sometimes referred to as a “life skills” or “transition” program).</a:t>
            </a:r>
          </a:p>
          <a:p>
            <a:endParaRPr lang="en-US" sz="1000" b="1" dirty="0" smtClean="0"/>
          </a:p>
          <a:p>
            <a:r>
              <a:rPr lang="en-US" sz="1000" b="1" dirty="0" smtClean="0">
                <a:solidFill>
                  <a:srgbClr val="00B050"/>
                </a:solidFill>
              </a:rPr>
              <a:t>VAST </a:t>
            </a:r>
            <a:r>
              <a:rPr lang="en-US" sz="1000" b="1" dirty="0">
                <a:solidFill>
                  <a:srgbClr val="00B050"/>
                </a:solidFill>
              </a:rPr>
              <a:t>Program</a:t>
            </a:r>
            <a:endParaRPr lang="en-US" sz="1000" dirty="0">
              <a:solidFill>
                <a:srgbClr val="00B050"/>
              </a:solidFill>
            </a:endParaRPr>
          </a:p>
          <a:p>
            <a:r>
              <a:rPr lang="en-US" sz="1000" dirty="0"/>
              <a:t>Houston Community College</a:t>
            </a:r>
          </a:p>
          <a:p>
            <a:endParaRPr lang="en-US" sz="1000" b="1" dirty="0" smtClean="0"/>
          </a:p>
          <a:p>
            <a:r>
              <a:rPr lang="en-US" sz="1000" b="1" dirty="0" smtClean="0">
                <a:solidFill>
                  <a:srgbClr val="00B050"/>
                </a:solidFill>
              </a:rPr>
              <a:t>CCDEL</a:t>
            </a:r>
            <a:endParaRPr lang="en-US" sz="1000" dirty="0">
              <a:solidFill>
                <a:srgbClr val="00B050"/>
              </a:solidFill>
            </a:endParaRPr>
          </a:p>
          <a:p>
            <a:r>
              <a:rPr lang="en-US" sz="1000" dirty="0" smtClean="0"/>
              <a:t>Lone </a:t>
            </a:r>
            <a:r>
              <a:rPr lang="en-US" sz="1000" dirty="0"/>
              <a:t>Star </a:t>
            </a:r>
            <a:r>
              <a:rPr lang="en-US" sz="1000" dirty="0" smtClean="0"/>
              <a:t>Cy-Fair </a:t>
            </a:r>
            <a:endParaRPr lang="en-US" sz="1000" dirty="0"/>
          </a:p>
          <a:p>
            <a:r>
              <a:rPr lang="en-US" sz="1000" dirty="0"/>
              <a:t> </a:t>
            </a:r>
          </a:p>
          <a:p>
            <a:r>
              <a:rPr lang="en-US" sz="1000" b="1" dirty="0">
                <a:solidFill>
                  <a:srgbClr val="00B050"/>
                </a:solidFill>
              </a:rPr>
              <a:t>West Texas A&amp;M</a:t>
            </a:r>
            <a:endParaRPr lang="en-US" sz="1000" dirty="0">
              <a:solidFill>
                <a:srgbClr val="00B050"/>
              </a:solidFill>
            </a:endParaRPr>
          </a:p>
          <a:p>
            <a:r>
              <a:rPr lang="en-US" sz="1000" dirty="0"/>
              <a:t>Where the Learning Continues (WTLC</a:t>
            </a:r>
            <a:r>
              <a:rPr lang="en-US" sz="1000" dirty="0" smtClean="0"/>
              <a:t>)</a:t>
            </a:r>
          </a:p>
          <a:p>
            <a:endParaRPr lang="en-US" sz="1000" dirty="0" smtClean="0"/>
          </a:p>
          <a:p>
            <a:r>
              <a:rPr lang="en-US" sz="1000" b="1" dirty="0" smtClean="0">
                <a:solidFill>
                  <a:srgbClr val="00B050"/>
                </a:solidFill>
              </a:rPr>
              <a:t>ProjectSearch</a:t>
            </a:r>
          </a:p>
          <a:p>
            <a:r>
              <a:rPr lang="en-US" sz="1000" dirty="0" smtClean="0"/>
              <a:t>Texas Tech University</a:t>
            </a:r>
            <a:endParaRPr lang="en-US" sz="1000" dirty="0"/>
          </a:p>
        </p:txBody>
      </p:sp>
      <p:sp>
        <p:nvSpPr>
          <p:cNvPr id="14" name="TextBox 13"/>
          <p:cNvSpPr txBox="1"/>
          <p:nvPr/>
        </p:nvSpPr>
        <p:spPr>
          <a:xfrm>
            <a:off x="5171721" y="2509018"/>
            <a:ext cx="1797170" cy="2862322"/>
          </a:xfrm>
          <a:prstGeom prst="rect">
            <a:avLst/>
          </a:prstGeom>
          <a:noFill/>
        </p:spPr>
        <p:txBody>
          <a:bodyPr wrap="square" rtlCol="0">
            <a:spAutoFit/>
          </a:bodyPr>
          <a:lstStyle/>
          <a:p>
            <a:pPr lvl="0"/>
            <a:r>
              <a:rPr lang="en-US" sz="1000" dirty="0"/>
              <a:t>Students participate in academic courses with students and without disabilities (for audit or credit). This model provides students with employment experience on- or off-campus.</a:t>
            </a:r>
          </a:p>
          <a:p>
            <a:pPr lvl="0"/>
            <a:endParaRPr lang="en-US" sz="1000" dirty="0"/>
          </a:p>
          <a:p>
            <a:pPr lvl="0"/>
            <a:r>
              <a:rPr lang="en-US" sz="1000" b="1" dirty="0">
                <a:solidFill>
                  <a:srgbClr val="00B050"/>
                </a:solidFill>
              </a:rPr>
              <a:t>Texas A&amp;M </a:t>
            </a:r>
            <a:endParaRPr lang="en-US" sz="1000" dirty="0">
              <a:solidFill>
                <a:srgbClr val="00B050"/>
              </a:solidFill>
            </a:endParaRPr>
          </a:p>
          <a:p>
            <a:pPr marL="171450" lvl="0" indent="-171450">
              <a:buFont typeface="Arial" panose="020B0604020202020204" pitchFamily="34" charset="0"/>
              <a:buChar char="•"/>
            </a:pPr>
            <a:r>
              <a:rPr lang="en-US" sz="1000" dirty="0"/>
              <a:t>P.A.T.H.S Postsecondary Access and Training in Human Services (PATHS) </a:t>
            </a:r>
            <a:endParaRPr lang="en-US" sz="1000" dirty="0" smtClean="0"/>
          </a:p>
          <a:p>
            <a:pPr marL="171450" lvl="0" indent="-171450">
              <a:buFont typeface="Arial" panose="020B0604020202020204" pitchFamily="34" charset="0"/>
              <a:buChar char="•"/>
            </a:pPr>
            <a:endParaRPr lang="en-US" sz="1000" dirty="0"/>
          </a:p>
          <a:p>
            <a:pPr marL="171450" lvl="0" indent="-171450">
              <a:buFont typeface="Arial" panose="020B0604020202020204" pitchFamily="34" charset="0"/>
              <a:buChar char="•"/>
            </a:pPr>
            <a:r>
              <a:rPr lang="en-US" sz="1000" dirty="0"/>
              <a:t>Bridge to Career in Human Services (B2C)</a:t>
            </a:r>
          </a:p>
          <a:p>
            <a:pPr lvl="0"/>
            <a:endParaRPr lang="en-US" sz="1000" b="1" dirty="0"/>
          </a:p>
          <a:p>
            <a:pPr lvl="0"/>
            <a:r>
              <a:rPr lang="en-US" sz="1000" b="1" dirty="0">
                <a:solidFill>
                  <a:srgbClr val="00B050"/>
                </a:solidFill>
              </a:rPr>
              <a:t>Texas State University</a:t>
            </a:r>
            <a:endParaRPr lang="en-US" sz="1000" dirty="0">
              <a:solidFill>
                <a:srgbClr val="00B050"/>
              </a:solidFill>
            </a:endParaRPr>
          </a:p>
          <a:p>
            <a:pPr lvl="0"/>
            <a:r>
              <a:rPr lang="en-US" sz="1000" dirty="0"/>
              <a:t>Texas State Career Services</a:t>
            </a:r>
          </a:p>
        </p:txBody>
      </p:sp>
      <p:sp>
        <p:nvSpPr>
          <p:cNvPr id="17" name="TextBox 16"/>
          <p:cNvSpPr txBox="1"/>
          <p:nvPr/>
        </p:nvSpPr>
        <p:spPr>
          <a:xfrm>
            <a:off x="10068279" y="2443283"/>
            <a:ext cx="1797170" cy="2862322"/>
          </a:xfrm>
          <a:prstGeom prst="rect">
            <a:avLst/>
          </a:prstGeom>
          <a:noFill/>
        </p:spPr>
        <p:txBody>
          <a:bodyPr wrap="square" rtlCol="0">
            <a:spAutoFit/>
          </a:bodyPr>
          <a:lstStyle/>
          <a:p>
            <a:r>
              <a:rPr lang="en-US" sz="1000" dirty="0"/>
              <a:t>Students receive individualized services (e.g., educational coach, tutor, technology, natural supports) in college courses, certificate programs, and/or degree programs, for audit or credit.</a:t>
            </a:r>
          </a:p>
          <a:p>
            <a:endParaRPr lang="en-US" sz="1000" b="1" dirty="0" smtClean="0"/>
          </a:p>
          <a:p>
            <a:r>
              <a:rPr lang="en-US" sz="1000" b="1" dirty="0" smtClean="0">
                <a:solidFill>
                  <a:srgbClr val="00B050"/>
                </a:solidFill>
              </a:rPr>
              <a:t>Baylor </a:t>
            </a:r>
            <a:r>
              <a:rPr lang="en-US" sz="1000" b="1" dirty="0">
                <a:solidFill>
                  <a:srgbClr val="00B050"/>
                </a:solidFill>
              </a:rPr>
              <a:t>University</a:t>
            </a:r>
            <a:endParaRPr lang="en-US" sz="1000" dirty="0">
              <a:solidFill>
                <a:srgbClr val="00B050"/>
              </a:solidFill>
            </a:endParaRPr>
          </a:p>
          <a:p>
            <a:r>
              <a:rPr lang="en-US" sz="1000" dirty="0"/>
              <a:t>Office of Access and Learning Accommodation</a:t>
            </a:r>
          </a:p>
          <a:p>
            <a:endParaRPr lang="en-US" sz="1000" b="1" dirty="0" smtClean="0"/>
          </a:p>
          <a:p>
            <a:r>
              <a:rPr lang="en-US" sz="1000" b="1" dirty="0" smtClean="0">
                <a:solidFill>
                  <a:srgbClr val="00B050"/>
                </a:solidFill>
              </a:rPr>
              <a:t>University </a:t>
            </a:r>
            <a:r>
              <a:rPr lang="en-US" sz="1000" b="1" dirty="0">
                <a:solidFill>
                  <a:srgbClr val="00B050"/>
                </a:solidFill>
              </a:rPr>
              <a:t>of Houston</a:t>
            </a:r>
            <a:endParaRPr lang="en-US" sz="1000" dirty="0">
              <a:solidFill>
                <a:srgbClr val="00B050"/>
              </a:solidFill>
            </a:endParaRPr>
          </a:p>
          <a:p>
            <a:r>
              <a:rPr lang="en-US" sz="1000" dirty="0"/>
              <a:t>Center for Students with </a:t>
            </a:r>
            <a:r>
              <a:rPr lang="en-US" sz="1000" dirty="0" err="1"/>
              <a:t>DisABILITIES</a:t>
            </a:r>
            <a:r>
              <a:rPr lang="en-US" sz="1000" dirty="0"/>
              <a:t> (CSD)</a:t>
            </a:r>
          </a:p>
          <a:p>
            <a:endParaRPr lang="en-US" sz="1000" b="1" dirty="0" smtClean="0"/>
          </a:p>
          <a:p>
            <a:r>
              <a:rPr lang="en-US" sz="1000" b="1" dirty="0" smtClean="0">
                <a:solidFill>
                  <a:srgbClr val="00B050"/>
                </a:solidFill>
              </a:rPr>
              <a:t>Schreiner </a:t>
            </a:r>
            <a:r>
              <a:rPr lang="en-US" sz="1000" b="1" dirty="0">
                <a:solidFill>
                  <a:srgbClr val="00B050"/>
                </a:solidFill>
              </a:rPr>
              <a:t>University</a:t>
            </a:r>
            <a:endParaRPr lang="en-US" sz="1000" dirty="0">
              <a:solidFill>
                <a:srgbClr val="00B050"/>
              </a:solidFill>
            </a:endParaRPr>
          </a:p>
          <a:p>
            <a:r>
              <a:rPr lang="en-US" sz="1000" dirty="0"/>
              <a:t>Learning Support Services</a:t>
            </a:r>
          </a:p>
        </p:txBody>
      </p:sp>
      <p:sp>
        <p:nvSpPr>
          <p:cNvPr id="16" name="TextBox 15"/>
          <p:cNvSpPr txBox="1"/>
          <p:nvPr/>
        </p:nvSpPr>
        <p:spPr>
          <a:xfrm>
            <a:off x="581192" y="2250712"/>
            <a:ext cx="3404212" cy="4154984"/>
          </a:xfrm>
          <a:prstGeom prst="rect">
            <a:avLst/>
          </a:prstGeom>
          <a:noFill/>
        </p:spPr>
        <p:txBody>
          <a:bodyPr wrap="square" rtlCol="0">
            <a:spAutoFit/>
          </a:bodyPr>
          <a:lstStyle/>
          <a:p>
            <a:r>
              <a:rPr lang="en-US" sz="1400" dirty="0" smtClean="0">
                <a:solidFill>
                  <a:srgbClr val="0F6FC6"/>
                </a:solidFill>
              </a:rPr>
              <a:t>2</a:t>
            </a:r>
            <a:r>
              <a:rPr lang="en-US" sz="1400" dirty="0" smtClean="0">
                <a:solidFill>
                  <a:schemeClr val="bg1"/>
                </a:solidFill>
              </a:rPr>
              <a:t>-</a:t>
            </a:r>
            <a:r>
              <a:rPr lang="en-US" sz="1400" dirty="0" smtClean="0">
                <a:solidFill>
                  <a:srgbClr val="00B050"/>
                </a:solidFill>
              </a:rPr>
              <a:t>to</a:t>
            </a:r>
            <a:r>
              <a:rPr lang="en-US" sz="1400" dirty="0" smtClean="0">
                <a:solidFill>
                  <a:schemeClr val="bg1"/>
                </a:solidFill>
              </a:rPr>
              <a:t>-</a:t>
            </a:r>
            <a:r>
              <a:rPr lang="en-US" sz="1400" dirty="0" smtClean="0">
                <a:solidFill>
                  <a:srgbClr val="0F6FC6"/>
                </a:solidFill>
              </a:rPr>
              <a:t>4</a:t>
            </a:r>
            <a:r>
              <a:rPr lang="en-US" sz="1400" dirty="0" smtClean="0">
                <a:solidFill>
                  <a:schemeClr val="bg1"/>
                </a:solidFill>
              </a:rPr>
              <a:t> year institutions that offer programs for students with </a:t>
            </a:r>
            <a:r>
              <a:rPr lang="en-US" sz="1400" dirty="0" smtClean="0">
                <a:solidFill>
                  <a:srgbClr val="00B050"/>
                </a:solidFill>
              </a:rPr>
              <a:t>Disabilities </a:t>
            </a:r>
            <a:r>
              <a:rPr lang="en-US" sz="1400" dirty="0" smtClean="0">
                <a:solidFill>
                  <a:srgbClr val="0F6FC6"/>
                </a:solidFill>
              </a:rPr>
              <a:t>and</a:t>
            </a:r>
            <a:r>
              <a:rPr lang="en-US" sz="1400" dirty="0" smtClean="0">
                <a:solidFill>
                  <a:srgbClr val="00B050"/>
                </a:solidFill>
              </a:rPr>
              <a:t> Learning Differences</a:t>
            </a:r>
          </a:p>
          <a:p>
            <a:endParaRPr lang="en-US" sz="1200" dirty="0"/>
          </a:p>
          <a:p>
            <a:pPr marL="171450" indent="-171450">
              <a:buFont typeface="Arial" panose="020B0604020202020204" pitchFamily="34" charset="0"/>
              <a:buChar char="•"/>
            </a:pPr>
            <a:r>
              <a:rPr lang="en-US" sz="1200" dirty="0" smtClean="0"/>
              <a:t>Texas Tech University </a:t>
            </a:r>
          </a:p>
          <a:p>
            <a:pPr marL="171450" indent="-171450">
              <a:buFont typeface="Arial" panose="020B0604020202020204" pitchFamily="34" charset="0"/>
              <a:buChar char="•"/>
            </a:pPr>
            <a:r>
              <a:rPr lang="en-US" sz="1200" dirty="0" smtClean="0"/>
              <a:t>The University of Texas at Austin</a:t>
            </a:r>
          </a:p>
          <a:p>
            <a:pPr marL="171450" indent="-171450">
              <a:buFont typeface="Arial" panose="020B0604020202020204" pitchFamily="34" charset="0"/>
              <a:buChar char="•"/>
            </a:pPr>
            <a:r>
              <a:rPr lang="en-US" sz="1200" dirty="0" smtClean="0"/>
              <a:t>Texas A&amp;M University</a:t>
            </a:r>
          </a:p>
          <a:p>
            <a:pPr marL="171450" indent="-171450">
              <a:buFont typeface="Arial" panose="020B0604020202020204" pitchFamily="34" charset="0"/>
              <a:buChar char="•"/>
            </a:pPr>
            <a:r>
              <a:rPr lang="en-US" sz="1200" dirty="0" smtClean="0"/>
              <a:t>Baylor University</a:t>
            </a:r>
          </a:p>
          <a:p>
            <a:pPr marL="171450" indent="-171450">
              <a:buFont typeface="Arial" panose="020B0604020202020204" pitchFamily="34" charset="0"/>
              <a:buChar char="•"/>
            </a:pPr>
            <a:r>
              <a:rPr lang="en-US" sz="1200" dirty="0" smtClean="0"/>
              <a:t>Houston Community College</a:t>
            </a:r>
          </a:p>
          <a:p>
            <a:pPr marL="171450" indent="-171450">
              <a:buFont typeface="Arial" panose="020B0604020202020204" pitchFamily="34" charset="0"/>
              <a:buChar char="•"/>
            </a:pPr>
            <a:r>
              <a:rPr lang="en-US" sz="1200" dirty="0" smtClean="0"/>
              <a:t>Lone Star Community College</a:t>
            </a:r>
          </a:p>
          <a:p>
            <a:pPr marL="171450" indent="-171450">
              <a:buFont typeface="Arial" panose="020B0604020202020204" pitchFamily="34" charset="0"/>
              <a:buChar char="•"/>
            </a:pPr>
            <a:r>
              <a:rPr lang="en-US" sz="1200" dirty="0"/>
              <a:t>Schreiner University</a:t>
            </a:r>
          </a:p>
          <a:p>
            <a:pPr marL="171450" indent="-171450">
              <a:buFont typeface="Arial" panose="020B0604020202020204" pitchFamily="34" charset="0"/>
              <a:buChar char="•"/>
            </a:pPr>
            <a:r>
              <a:rPr lang="en-US" sz="1200" dirty="0" smtClean="0"/>
              <a:t>West Texas A&amp;M University</a:t>
            </a:r>
          </a:p>
          <a:p>
            <a:pPr marL="171450" indent="-171450">
              <a:buFont typeface="Arial" panose="020B0604020202020204" pitchFamily="34" charset="0"/>
              <a:buChar char="•"/>
            </a:pPr>
            <a:r>
              <a:rPr lang="en-US" sz="1200" dirty="0" smtClean="0"/>
              <a:t>Texas State University</a:t>
            </a:r>
          </a:p>
          <a:p>
            <a:pPr marL="171450" indent="-171450">
              <a:buFont typeface="Arial" panose="020B0604020202020204" pitchFamily="34" charset="0"/>
              <a:buChar char="•"/>
            </a:pPr>
            <a:r>
              <a:rPr lang="en-US" sz="1200" dirty="0" smtClean="0"/>
              <a:t>Sam Houston University </a:t>
            </a:r>
            <a:endParaRPr lang="en-US" sz="1200"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6344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58140"/>
            <a:ext cx="11029616" cy="950026"/>
          </a:xfrm>
        </p:spPr>
        <p:txBody>
          <a:bodyPr/>
          <a:lstStyle/>
          <a:p>
            <a:r>
              <a:rPr lang="en-US" dirty="0" smtClean="0"/>
              <a:t>Categories of services Provided</a:t>
            </a:r>
            <a:br>
              <a:rPr lang="en-US" dirty="0" smtClean="0"/>
            </a:br>
            <a:endParaRPr lang="en-US" dirty="0"/>
          </a:p>
        </p:txBody>
      </p:sp>
      <p:sp>
        <p:nvSpPr>
          <p:cNvPr id="3" name="Content Placeholder 2"/>
          <p:cNvSpPr>
            <a:spLocks noGrp="1"/>
          </p:cNvSpPr>
          <p:nvPr>
            <p:ph idx="1"/>
          </p:nvPr>
        </p:nvSpPr>
        <p:spPr>
          <a:xfrm>
            <a:off x="581192" y="2137558"/>
            <a:ext cx="11029615" cy="4720441"/>
          </a:xfrm>
        </p:spPr>
        <p:txBody>
          <a:bodyPr>
            <a:normAutofit fontScale="92500" lnSpcReduction="10000"/>
          </a:bodyPr>
          <a:lstStyle/>
          <a:p>
            <a:pPr marL="0" indent="0">
              <a:buNone/>
            </a:pPr>
            <a:r>
              <a:rPr lang="en-US" dirty="0" smtClean="0"/>
              <a:t>Structured Programs (SP)                    </a:t>
            </a:r>
            <a:r>
              <a:rPr lang="en-US" dirty="0" err="1" smtClean="0">
                <a:solidFill>
                  <a:srgbClr val="FF0000"/>
                </a:solidFill>
              </a:rPr>
              <a:t>Shreiner</a:t>
            </a:r>
            <a:r>
              <a:rPr lang="en-US" dirty="0" smtClean="0">
                <a:solidFill>
                  <a:srgbClr val="FF0000"/>
                </a:solidFill>
              </a:rPr>
              <a:t> University</a:t>
            </a:r>
          </a:p>
          <a:p>
            <a:r>
              <a:rPr lang="en-US" dirty="0" smtClean="0"/>
              <a:t>The MOST comprehensive services-all staff certified in LD’s</a:t>
            </a:r>
          </a:p>
          <a:p>
            <a:r>
              <a:rPr lang="en-US" dirty="0" smtClean="0"/>
              <a:t>Highly structured services and students involved in developing plans that fit their needs</a:t>
            </a:r>
          </a:p>
          <a:p>
            <a:r>
              <a:rPr lang="en-US" dirty="0" smtClean="0"/>
              <a:t>Usually a fee for enhanced services</a:t>
            </a:r>
          </a:p>
          <a:p>
            <a:r>
              <a:rPr lang="en-US" dirty="0" smtClean="0"/>
              <a:t>Examples:  Students who have participated in Learning Disabilities Resource Program, have modified coursework</a:t>
            </a:r>
          </a:p>
          <a:p>
            <a:pPr marL="0" indent="0">
              <a:buNone/>
            </a:pPr>
            <a:r>
              <a:rPr lang="en-US" dirty="0" smtClean="0"/>
              <a:t>Coordinated Services (CS)	</a:t>
            </a:r>
            <a:r>
              <a:rPr lang="en-US" dirty="0" smtClean="0">
                <a:solidFill>
                  <a:srgbClr val="FF0000"/>
                </a:solidFill>
              </a:rPr>
              <a:t>Abilene Christian, LSU, SMU, Texas State, U of H, UT	     </a:t>
            </a:r>
          </a:p>
          <a:p>
            <a:r>
              <a:rPr lang="en-US" dirty="0" smtClean="0"/>
              <a:t>Less comprehensive services</a:t>
            </a:r>
          </a:p>
          <a:p>
            <a:r>
              <a:rPr lang="en-US" dirty="0" smtClean="0"/>
              <a:t>Staff trained to develop strategies for individual needs</a:t>
            </a:r>
          </a:p>
          <a:p>
            <a:r>
              <a:rPr lang="en-US" dirty="0" smtClean="0"/>
              <a:t>Requires specific documentation of the LD</a:t>
            </a:r>
          </a:p>
          <a:p>
            <a:r>
              <a:rPr lang="en-US" dirty="0" smtClean="0"/>
              <a:t>Students encouraged to self-identify prior to entry</a:t>
            </a:r>
          </a:p>
          <a:p>
            <a:r>
              <a:rPr lang="en-US" dirty="0" smtClean="0"/>
              <a:t>Students voluntarily request accommodations or services </a:t>
            </a:r>
          </a:p>
          <a:p>
            <a:r>
              <a:rPr lang="en-US" dirty="0" smtClean="0"/>
              <a:t>Examples:  Students who typically requested services such as test accommodations or tutorial </a:t>
            </a:r>
            <a:r>
              <a:rPr lang="en-US" dirty="0" err="1" smtClean="0"/>
              <a:t>assistancein</a:t>
            </a:r>
            <a:r>
              <a:rPr lang="en-US" dirty="0" smtClean="0"/>
              <a:t> HS only as needed</a:t>
            </a:r>
          </a:p>
          <a:p>
            <a:endParaRPr lang="en-US" dirty="0" smtClean="0"/>
          </a:p>
          <a:p>
            <a:endParaRPr lang="en-US" dirty="0"/>
          </a:p>
        </p:txBody>
      </p:sp>
    </p:spTree>
    <p:extLst>
      <p:ext uri="{BB962C8B-B14F-4D97-AF65-F5344CB8AC3E}">
        <p14:creationId xmlns:p14="http://schemas.microsoft.com/office/powerpoint/2010/main" val="243893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dirty="0" smtClean="0"/>
              <a:t>Services (S)   </a:t>
            </a:r>
            <a:r>
              <a:rPr lang="en-US" dirty="0" smtClean="0">
                <a:solidFill>
                  <a:srgbClr val="FF0000"/>
                </a:solidFill>
              </a:rPr>
              <a:t>Lamar, Midwestern State,  A&amp;M Kingsville/College Station, Texas Tech, UNT, UT, UTEP, UTPA</a:t>
            </a:r>
          </a:p>
          <a:p>
            <a:r>
              <a:rPr lang="en-US" dirty="0" smtClean="0"/>
              <a:t>Least comprehensive of the categories.</a:t>
            </a:r>
          </a:p>
          <a:p>
            <a:r>
              <a:rPr lang="en-US" dirty="0" smtClean="0"/>
              <a:t>Colleges offering services to comply with federal mandate requiring reasonable accommodations to students with current documentation of disability</a:t>
            </a:r>
          </a:p>
          <a:p>
            <a:r>
              <a:rPr lang="en-US" dirty="0" smtClean="0"/>
              <a:t>Documentation of LD/ADHD diagnosis required</a:t>
            </a:r>
          </a:p>
          <a:p>
            <a:r>
              <a:rPr lang="en-US" dirty="0" smtClean="0"/>
              <a:t>Staff provide basis services to meet needs of students</a:t>
            </a:r>
          </a:p>
          <a:p>
            <a:r>
              <a:rPr lang="en-US" dirty="0" smtClean="0"/>
              <a:t>Services requested on voluntary basis</a:t>
            </a:r>
          </a:p>
          <a:p>
            <a:r>
              <a:rPr lang="en-US" dirty="0" smtClean="0"/>
              <a:t>Examples:  Students who require minimum accommodations</a:t>
            </a:r>
          </a:p>
        </p:txBody>
      </p:sp>
    </p:spTree>
    <p:extLst>
      <p:ext uri="{BB962C8B-B14F-4D97-AF65-F5344CB8AC3E}">
        <p14:creationId xmlns:p14="http://schemas.microsoft.com/office/powerpoint/2010/main" val="12121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to ask your student </a:t>
            </a:r>
            <a:r>
              <a:rPr lang="en-US" sz="1100" dirty="0" smtClean="0"/>
              <a:t>Source:  K&amp;W Guide to colleges</a:t>
            </a:r>
            <a:endParaRPr lang="en-US" dirty="0"/>
          </a:p>
        </p:txBody>
      </p:sp>
      <p:sp>
        <p:nvSpPr>
          <p:cNvPr id="5" name="Content Placeholder 4"/>
          <p:cNvSpPr>
            <a:spLocks noGrp="1"/>
          </p:cNvSpPr>
          <p:nvPr>
            <p:ph idx="1"/>
          </p:nvPr>
        </p:nvSpPr>
        <p:spPr>
          <a:xfrm>
            <a:off x="581192" y="1951630"/>
            <a:ext cx="11029615" cy="4449170"/>
          </a:xfrm>
        </p:spPr>
        <p:txBody>
          <a:bodyPr>
            <a:normAutofit fontScale="92500" lnSpcReduction="10000"/>
          </a:bodyPr>
          <a:lstStyle/>
          <a:p>
            <a:pPr marL="0" indent="0">
              <a:buNone/>
            </a:pPr>
            <a:r>
              <a:rPr lang="en-US" b="1" dirty="0" smtClean="0"/>
              <a:t>Who you are</a:t>
            </a:r>
          </a:p>
          <a:p>
            <a:r>
              <a:rPr lang="en-US" dirty="0" smtClean="0"/>
              <a:t>What are you interested in</a:t>
            </a:r>
          </a:p>
          <a:p>
            <a:r>
              <a:rPr lang="en-US" dirty="0" smtClean="0"/>
              <a:t>What kind of people do you like to surround yourself with</a:t>
            </a:r>
          </a:p>
          <a:p>
            <a:r>
              <a:rPr lang="en-US" dirty="0" smtClean="0"/>
              <a:t>What are your preferences in general</a:t>
            </a:r>
          </a:p>
          <a:p>
            <a:pPr marL="0" indent="0">
              <a:buNone/>
            </a:pPr>
            <a:r>
              <a:rPr lang="en-US" b="1" dirty="0" smtClean="0"/>
              <a:t>What you need</a:t>
            </a:r>
          </a:p>
          <a:p>
            <a:r>
              <a:rPr lang="en-US" dirty="0" smtClean="0"/>
              <a:t>In order to be successful in school</a:t>
            </a:r>
          </a:p>
          <a:p>
            <a:r>
              <a:rPr lang="en-US" dirty="0" smtClean="0"/>
              <a:t>In order to create a living experience that works for you</a:t>
            </a:r>
          </a:p>
          <a:p>
            <a:r>
              <a:rPr lang="en-US" dirty="0" smtClean="0"/>
              <a:t>In order to walk away with the education you desire</a:t>
            </a:r>
          </a:p>
          <a:p>
            <a:pPr marL="0" indent="0">
              <a:buNone/>
            </a:pPr>
            <a:r>
              <a:rPr lang="en-US" b="1" dirty="0" smtClean="0"/>
              <a:t>How you get it </a:t>
            </a:r>
          </a:p>
          <a:p>
            <a:r>
              <a:rPr lang="en-US" dirty="0" smtClean="0"/>
              <a:t>How do you access the help you need</a:t>
            </a:r>
          </a:p>
          <a:p>
            <a:r>
              <a:rPr lang="en-US" dirty="0" smtClean="0"/>
              <a:t>Who can help you at the college in which you are interested</a:t>
            </a:r>
          </a:p>
          <a:p>
            <a:r>
              <a:rPr lang="en-US" dirty="0" smtClean="0"/>
              <a:t>What does the college offer in the areas where you have needs</a:t>
            </a:r>
            <a:endParaRPr lang="en-US" dirty="0"/>
          </a:p>
        </p:txBody>
      </p:sp>
    </p:spTree>
    <p:extLst>
      <p:ext uri="{BB962C8B-B14F-4D97-AF65-F5344CB8AC3E}">
        <p14:creationId xmlns:p14="http://schemas.microsoft.com/office/powerpoint/2010/main" val="43460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lstStyle/>
          <a:p>
            <a:pPr marL="0" indent="0">
              <a:buNone/>
            </a:pPr>
            <a:r>
              <a:rPr lang="en-US" sz="2000" b="1" dirty="0" smtClean="0"/>
              <a:t>Students need to:</a:t>
            </a:r>
          </a:p>
          <a:p>
            <a:r>
              <a:rPr lang="en-US" sz="2000" dirty="0" smtClean="0"/>
              <a:t>Understand their strengths and weaknesses</a:t>
            </a:r>
          </a:p>
          <a:p>
            <a:r>
              <a:rPr lang="en-US" sz="2000" dirty="0" smtClean="0"/>
              <a:t>Bea able to articulate the nature of their learning disabilities</a:t>
            </a:r>
          </a:p>
          <a:p>
            <a:r>
              <a:rPr lang="en-US" sz="2000" dirty="0" smtClean="0"/>
              <a:t>Understand the compensatory skills developed to accommodate the learning differences</a:t>
            </a:r>
          </a:p>
          <a:p>
            <a:r>
              <a:rPr lang="en-US" sz="2000" dirty="0" smtClean="0"/>
              <a:t>Describe the services they received in high school</a:t>
            </a:r>
          </a:p>
          <a:p>
            <a:r>
              <a:rPr lang="en-US" sz="2000" dirty="0" smtClean="0"/>
              <a:t>Identify short-term and long-term goals</a:t>
            </a:r>
          </a:p>
          <a:p>
            <a:r>
              <a:rPr lang="en-US" sz="2000" dirty="0" smtClean="0"/>
              <a:t>Select appropriate college choices to match individual needs</a:t>
            </a:r>
          </a:p>
          <a:p>
            <a:endParaRPr lang="en-US" dirty="0"/>
          </a:p>
        </p:txBody>
      </p:sp>
    </p:spTree>
    <p:extLst>
      <p:ext uri="{BB962C8B-B14F-4D97-AF65-F5344CB8AC3E}">
        <p14:creationId xmlns:p14="http://schemas.microsoft.com/office/powerpoint/2010/main" val="217267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the search and selection process</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b="1" dirty="0" smtClean="0"/>
              <a:t>Self-Assessment</a:t>
            </a:r>
          </a:p>
          <a:p>
            <a:endParaRPr lang="en-US" sz="2800" b="1" dirty="0" smtClean="0"/>
          </a:p>
          <a:p>
            <a:r>
              <a:rPr lang="en-US" sz="2800" b="1" dirty="0" smtClean="0"/>
              <a:t>Articulation</a:t>
            </a:r>
          </a:p>
          <a:p>
            <a:endParaRPr lang="en-US" sz="2800" b="1" dirty="0"/>
          </a:p>
          <a:p>
            <a:r>
              <a:rPr lang="en-US" sz="2800" b="1" dirty="0" smtClean="0"/>
              <a:t>Academic Assessment</a:t>
            </a:r>
            <a:endParaRPr lang="en-US" sz="2800" b="1" dirty="0"/>
          </a:p>
        </p:txBody>
      </p:sp>
    </p:spTree>
    <p:extLst>
      <p:ext uri="{BB962C8B-B14F-4D97-AF65-F5344CB8AC3E}">
        <p14:creationId xmlns:p14="http://schemas.microsoft.com/office/powerpoint/2010/main" val="3054778686"/>
      </p:ext>
    </p:extLst>
  </p:cSld>
  <p:clrMapOvr>
    <a:masterClrMapping/>
  </p:clrMapOvr>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23232"/>
      </a:dk2>
      <a:lt2>
        <a:srgbClr val="E5C243"/>
      </a:lt2>
      <a:accent1>
        <a:srgbClr val="0067B4"/>
      </a:accent1>
      <a:accent2>
        <a:srgbClr val="92D050"/>
      </a:accent2>
      <a:accent3>
        <a:srgbClr val="E19825"/>
      </a:accent3>
      <a:accent4>
        <a:srgbClr val="7F7F7F"/>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TC103457464[[fn=Dividend]]</Template>
  <TotalTime>1707</TotalTime>
  <Words>1597</Words>
  <Application>Microsoft Office PowerPoint</Application>
  <PresentationFormat>Widescreen</PresentationFormat>
  <Paragraphs>265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Gill Sans MT</vt:lpstr>
      <vt:lpstr>Segoe UI</vt:lpstr>
      <vt:lpstr>Times New Roman</vt:lpstr>
      <vt:lpstr>Wingdings 2</vt:lpstr>
      <vt:lpstr>Dividend</vt:lpstr>
      <vt:lpstr>College Programs &amp; Services for Students with Disabilities &amp; Learning Differences</vt:lpstr>
      <vt:lpstr>AgenDA</vt:lpstr>
      <vt:lpstr>High School        college</vt:lpstr>
      <vt:lpstr>Post-Secondary Model</vt:lpstr>
      <vt:lpstr>Categories of services Provided </vt:lpstr>
      <vt:lpstr>PowerPoint Presentation</vt:lpstr>
      <vt:lpstr>Questions to ask your student Source:  K&amp;W Guide to colleges</vt:lpstr>
      <vt:lpstr>Getting ready</vt:lpstr>
      <vt:lpstr>Guidelines for the search and selection process </vt:lpstr>
      <vt:lpstr>PowerPoint Presentation</vt:lpstr>
      <vt:lpstr>PowerPoint Presentation</vt:lpstr>
      <vt:lpstr>Financial Aid</vt:lpstr>
      <vt:lpstr>resources</vt:lpstr>
      <vt:lpstr>PowerPoint Presentation</vt:lpstr>
      <vt:lpstr>Questions???</vt:lpstr>
    </vt:vector>
  </TitlesOfParts>
  <Company>Spring 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Todnesha</dc:creator>
  <cp:lastModifiedBy>Franklin, Deann (D'Ann)</cp:lastModifiedBy>
  <cp:revision>143</cp:revision>
  <dcterms:created xsi:type="dcterms:W3CDTF">2014-08-27T01:55:36Z</dcterms:created>
  <dcterms:modified xsi:type="dcterms:W3CDTF">2017-06-08T10:21:40Z</dcterms:modified>
</cp:coreProperties>
</file>